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66"/>
  </p:notesMasterIdLst>
  <p:handoutMasterIdLst>
    <p:handoutMasterId r:id="rId67"/>
  </p:handoutMasterIdLst>
  <p:sldIdLst>
    <p:sldId id="262" r:id="rId2"/>
    <p:sldId id="1021" r:id="rId3"/>
    <p:sldId id="1022" r:id="rId4"/>
    <p:sldId id="1023" r:id="rId5"/>
    <p:sldId id="1024" r:id="rId6"/>
    <p:sldId id="1025" r:id="rId7"/>
    <p:sldId id="1026" r:id="rId8"/>
    <p:sldId id="1027" r:id="rId9"/>
    <p:sldId id="1028" r:id="rId10"/>
    <p:sldId id="1029" r:id="rId11"/>
    <p:sldId id="1030" r:id="rId12"/>
    <p:sldId id="1031" r:id="rId13"/>
    <p:sldId id="1032" r:id="rId14"/>
    <p:sldId id="1033" r:id="rId15"/>
    <p:sldId id="1034" r:id="rId16"/>
    <p:sldId id="1035" r:id="rId17"/>
    <p:sldId id="925" r:id="rId18"/>
    <p:sldId id="926" r:id="rId19"/>
    <p:sldId id="927" r:id="rId20"/>
    <p:sldId id="929" r:id="rId21"/>
    <p:sldId id="930" r:id="rId22"/>
    <p:sldId id="879" r:id="rId23"/>
    <p:sldId id="901" r:id="rId24"/>
    <p:sldId id="917" r:id="rId25"/>
    <p:sldId id="907" r:id="rId26"/>
    <p:sldId id="910" r:id="rId27"/>
    <p:sldId id="939" r:id="rId28"/>
    <p:sldId id="914" r:id="rId29"/>
    <p:sldId id="936" r:id="rId30"/>
    <p:sldId id="937" r:id="rId31"/>
    <p:sldId id="1061" r:id="rId32"/>
    <p:sldId id="1060" r:id="rId33"/>
    <p:sldId id="968" r:id="rId34"/>
    <p:sldId id="962" r:id="rId35"/>
    <p:sldId id="963" r:id="rId36"/>
    <p:sldId id="964" r:id="rId37"/>
    <p:sldId id="965" r:id="rId38"/>
    <p:sldId id="966" r:id="rId39"/>
    <p:sldId id="1020" r:id="rId40"/>
    <p:sldId id="967" r:id="rId41"/>
    <p:sldId id="934" r:id="rId42"/>
    <p:sldId id="931" r:id="rId43"/>
    <p:sldId id="1058" r:id="rId44"/>
    <p:sldId id="1045" r:id="rId45"/>
    <p:sldId id="1046" r:id="rId46"/>
    <p:sldId id="1047" r:id="rId47"/>
    <p:sldId id="1048" r:id="rId48"/>
    <p:sldId id="1049" r:id="rId49"/>
    <p:sldId id="1050" r:id="rId50"/>
    <p:sldId id="1051" r:id="rId51"/>
    <p:sldId id="1052" r:id="rId52"/>
    <p:sldId id="1053" r:id="rId53"/>
    <p:sldId id="1054" r:id="rId54"/>
    <p:sldId id="1055" r:id="rId55"/>
    <p:sldId id="1056" r:id="rId56"/>
    <p:sldId id="1005" r:id="rId57"/>
    <p:sldId id="1013" r:id="rId58"/>
    <p:sldId id="1039" r:id="rId59"/>
    <p:sldId id="1044" r:id="rId60"/>
    <p:sldId id="1042" r:id="rId61"/>
    <p:sldId id="1041" r:id="rId62"/>
    <p:sldId id="1043" r:id="rId63"/>
    <p:sldId id="1038" r:id="rId64"/>
    <p:sldId id="1040" r:id="rId65"/>
  </p:sldIdLst>
  <p:sldSz cx="9144000" cy="6858000" type="screen4x3"/>
  <p:notesSz cx="7099300" cy="10234613"/>
  <p:embeddedFontLst>
    <p:embeddedFont>
      <p:font typeface="Verdana" panose="020B0604030504040204" pitchFamily="34" charset="0"/>
      <p:regular r:id="rId68"/>
      <p:bold r:id="rId69"/>
      <p:italic r:id="rId70"/>
      <p:boldItalic r:id="rId71"/>
    </p:embeddedFont>
    <p:embeddedFont>
      <p:font typeface="Calibri" panose="020F0502020204030204" pitchFamily="34" charset="0"/>
      <p:regular r:id="rId72"/>
      <p:bold r:id="rId73"/>
      <p:italic r:id="rId74"/>
      <p:boldItalic r:id="rId75"/>
    </p:embeddedFont>
    <p:embeddedFont>
      <p:font typeface="Comic Sans MS" panose="030F0702030302020204" pitchFamily="66" charset="0"/>
      <p:regular r:id="rId76"/>
      <p:bold r:id="rId77"/>
      <p:italic r:id="rId78"/>
      <p:boldItalic r:id="rId7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CC00"/>
    <a:srgbClr val="33CC33"/>
    <a:srgbClr val="CC6600"/>
    <a:srgbClr val="006600"/>
    <a:srgbClr val="FFCC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7" autoAdjust="0"/>
    <p:restoredTop sz="49750" autoAdjust="0"/>
  </p:normalViewPr>
  <p:slideViewPr>
    <p:cSldViewPr>
      <p:cViewPr varScale="1">
        <p:scale>
          <a:sx n="110" d="100"/>
          <a:sy n="110" d="100"/>
        </p:scale>
        <p:origin x="105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font" Target="fonts/font1.fntdata"/><Relationship Id="rId76" Type="http://schemas.openxmlformats.org/officeDocument/2006/relationships/font" Target="fonts/font9.fntdata"/><Relationship Id="rId7" Type="http://schemas.openxmlformats.org/officeDocument/2006/relationships/slide" Target="slides/slide6.xml"/><Relationship Id="rId71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74" Type="http://schemas.openxmlformats.org/officeDocument/2006/relationships/font" Target="fonts/font7.fntdata"/><Relationship Id="rId79" Type="http://schemas.openxmlformats.org/officeDocument/2006/relationships/font" Target="fonts/font12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6.fntdata"/><Relationship Id="rId78" Type="http://schemas.openxmlformats.org/officeDocument/2006/relationships/font" Target="fonts/font11.fntdata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font" Target="fonts/font2.fntdata"/><Relationship Id="rId77" Type="http://schemas.openxmlformats.org/officeDocument/2006/relationships/font" Target="fonts/font10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5.fntdata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3.fntdata"/><Relationship Id="rId75" Type="http://schemas.openxmlformats.org/officeDocument/2006/relationships/font" Target="fonts/font8.fntdata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b="0"/>
            </a:lvl1pPr>
          </a:lstStyle>
          <a:p>
            <a:pPr>
              <a:defRPr/>
            </a:pPr>
            <a:fld id="{49EA0764-0096-4158-B7B3-0A092EBB1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41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02308F8-362E-45D3-94FB-5C17D123DA16}" type="datetimeFigureOut">
              <a:rPr lang="en-GB"/>
              <a:pPr>
                <a:defRPr/>
              </a:pPr>
              <a:t>07/04/2017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2513"/>
            <a:ext cx="5680075" cy="4603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900512C-960F-4453-ADC3-3B0DF31217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5600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00512C-960F-4453-ADC3-3B0DF312175D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50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00512C-960F-4453-ADC3-3B0DF312175D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019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00512C-960F-4453-ADC3-3B0DF312175D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979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950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884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274638"/>
            <a:ext cx="2125663" cy="5962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229350" cy="5962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303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727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37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412875"/>
            <a:ext cx="4135437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1412875"/>
            <a:ext cx="4137025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87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484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384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50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3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1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12875"/>
            <a:ext cx="8424862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styly předlohy textu.</a:t>
            </a:r>
          </a:p>
          <a:p>
            <a:pPr lvl="1"/>
            <a:r>
              <a:rPr lang="cs-CZ" altLang="en-US"/>
              <a:t>Druhá úroveň</a:t>
            </a:r>
          </a:p>
          <a:p>
            <a:pPr lvl="2"/>
            <a:r>
              <a:rPr lang="cs-CZ" altLang="en-US"/>
              <a:t>Třetí úroveň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0" y="0"/>
            <a:ext cx="9144000" cy="107950"/>
          </a:xfrm>
          <a:prstGeom prst="rect">
            <a:avLst/>
          </a:prstGeom>
          <a:solidFill>
            <a:srgbClr val="F02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6462713"/>
            <a:ext cx="9144000" cy="395287"/>
          </a:xfrm>
          <a:prstGeom prst="rect">
            <a:avLst/>
          </a:prstGeom>
          <a:solidFill>
            <a:srgbClr val="F02D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7308850" y="6462713"/>
            <a:ext cx="1835150" cy="395287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7451725" y="6513513"/>
            <a:ext cx="16557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cs-CZ" sz="1600" b="0">
                <a:solidFill>
                  <a:schemeClr val="bg1"/>
                </a:solidFill>
              </a:rPr>
              <a:t>PB071</a:t>
            </a: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507413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 předlohy nadpisů.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497638"/>
            <a:ext cx="71294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 b="1">
          <a:solidFill>
            <a:srgbClr val="13131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02D32"/>
        </a:buClr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Arial" charset="0"/>
        <a:buChar char="●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31313"/>
        </a:buClr>
        <a:buFont typeface="Arial" charset="0"/>
        <a:buChar char="●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Arial" charset="0"/>
        <a:buChar char="●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●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omparison_of_free_software_licenses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_standard_library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Limits.h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png"/><Relationship Id="rId18" Type="http://schemas.openxmlformats.org/officeDocument/2006/relationships/oleObject" Target="../embeddings/oleObject8.bin"/><Relationship Id="rId3" Type="http://schemas.openxmlformats.org/officeDocument/2006/relationships/hyperlink" Target="http://tutor.fi.muni.cz/" TargetMode="External"/><Relationship Id="rId7" Type="http://schemas.openxmlformats.org/officeDocument/2006/relationships/image" Target="../media/image2.png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png"/><Relationship Id="rId5" Type="http://schemas.openxmlformats.org/officeDocument/2006/relationships/image" Target="../media/image1.png"/><Relationship Id="rId15" Type="http://schemas.openxmlformats.org/officeDocument/2006/relationships/image" Target="../media/image6.png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png"/><Relationship Id="rId14" Type="http://schemas.openxmlformats.org/officeDocument/2006/relationships/oleObject" Target="../embeddings/oleObject6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uu.net/data/pdf/c1x.pdf" TargetMode="External"/><Relationship Id="rId2" Type="http://schemas.openxmlformats.org/officeDocument/2006/relationships/hyperlink" Target="http://en.wikipedia.org/wiki/C11_(C_standard_revision)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en-us/library/8ef0s5kh(v=vs.80).aspx" TargetMode="External"/><Relationship Id="rId2" Type="http://schemas.openxmlformats.org/officeDocument/2006/relationships/hyperlink" Target="http://docwiki.embarcadero.com/RADStudio/XE3/en/Secure_C_Librar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rdobbs.com/cpp/the-new-c-standard-explored/232901670" TargetMode="Externa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.png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png"/><Relationship Id="rId11" Type="http://schemas.openxmlformats.org/officeDocument/2006/relationships/image" Target="../media/image3.png"/><Relationship Id="rId5" Type="http://schemas.openxmlformats.org/officeDocument/2006/relationships/oleObject" Target="../embeddings/oleObject11.bin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10.png"/><Relationship Id="rId9" Type="http://schemas.openxmlformats.org/officeDocument/2006/relationships/oleObject" Target="../embeddings/oleObject13.bin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hyperlink" Target="http://toolbar.netcraft.com/site_report?url=https://store.steampowered.com" TargetMode="External"/><Relationship Id="rId13" Type="http://schemas.openxmlformats.org/officeDocument/2006/relationships/image" Target="../media/image24.png"/><Relationship Id="rId3" Type="http://schemas.openxmlformats.org/officeDocument/2006/relationships/image" Target="../media/image23.png"/><Relationship Id="rId7" Type="http://schemas.openxmlformats.org/officeDocument/2006/relationships/hyperlink" Target="http://toolbar.netcraft.com/site_report?url=https://www.tumblr.com" TargetMode="External"/><Relationship Id="rId12" Type="http://schemas.openxmlformats.org/officeDocument/2006/relationships/hyperlink" Target="https://fi.muni.cz/" TargetMode="External"/><Relationship Id="rId2" Type="http://schemas.openxmlformats.org/officeDocument/2006/relationships/hyperlink" Target="http://news.netcraft.com/archives/2014/04/08/half-a-million-widely-trusted-websites-vulnerable-to-heartbleed-bug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oolbar.netcraft.com/site_report?url=https://uk.yahoo.com" TargetMode="External"/><Relationship Id="rId11" Type="http://schemas.openxmlformats.org/officeDocument/2006/relationships/hyperlink" Target="https://seznam.cz/" TargetMode="External"/><Relationship Id="rId5" Type="http://schemas.openxmlformats.org/officeDocument/2006/relationships/hyperlink" Target="http://toolbar.netcraft.com/site_report?url=https://github.com" TargetMode="External"/><Relationship Id="rId10" Type="http://schemas.openxmlformats.org/officeDocument/2006/relationships/hyperlink" Target="http://toolbar.netcraft.com/site_report?url=https://duckduckgo.com" TargetMode="External"/><Relationship Id="rId4" Type="http://schemas.openxmlformats.org/officeDocument/2006/relationships/hyperlink" Target="http://toolbar.netcraft.com/site_report?url=https://twitter.com" TargetMode="External"/><Relationship Id="rId9" Type="http://schemas.openxmlformats.org/officeDocument/2006/relationships/hyperlink" Target="http://toolbar.netcraft.com/site_report?url=https://dropbox.com" TargetMode="Externa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s://filippo.io/Heartbleed/" TargetMode="External"/><Relationship Id="rId2" Type="http://schemas.openxmlformats.org/officeDocument/2006/relationships/hyperlink" Target="http://heartbleed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log.existentialize.com/diagnosis-of-the-openssl-heartbleed-bug.html" TargetMode="External"/><Relationship Id="rId4" Type="http://schemas.openxmlformats.org/officeDocument/2006/relationships/hyperlink" Target="http://nakedsecurity.sophos.com/2014/04/08/anatomy-of-a-data-leak-bug-openssl-heartbleed" TargetMode="Externa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xkcd.com/1353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4240"/>
            <a:ext cx="7772400" cy="1025922"/>
          </a:xfrm>
        </p:spPr>
        <p:txBody>
          <a:bodyPr>
            <a:spAutoFit/>
          </a:bodyPr>
          <a:lstStyle/>
          <a:p>
            <a:pPr algn="ctr" eaLnBrk="1" hangingPunct="1"/>
            <a:r>
              <a:rPr lang="cs-CZ" altLang="en-US" dirty="0"/>
              <a:t>PB</a:t>
            </a:r>
            <a:r>
              <a:rPr lang="en-US" altLang="en-US" dirty="0"/>
              <a:t>071</a:t>
            </a:r>
            <a:r>
              <a:rPr lang="cs-CZ" altLang="en-US" dirty="0"/>
              <a:t> – </a:t>
            </a:r>
            <a:r>
              <a:rPr lang="en-GB" altLang="en-US" dirty="0" err="1"/>
              <a:t>Principy</a:t>
            </a:r>
            <a:r>
              <a:rPr lang="en-GB" altLang="en-US" dirty="0"/>
              <a:t> </a:t>
            </a:r>
            <a:r>
              <a:rPr lang="cs-CZ" altLang="en-US" dirty="0" err="1"/>
              <a:t>nízkoúrovňového</a:t>
            </a:r>
            <a:r>
              <a:rPr lang="cs-CZ" altLang="en-US" dirty="0"/>
              <a:t> programování</a:t>
            </a:r>
            <a:endParaRPr lang="en-US" altLang="en-US" dirty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Rekurze, f</a:t>
            </a:r>
            <a:r>
              <a:rPr lang="cs-CZ" altLang="en-US"/>
              <a:t>unkční ukazatele</a:t>
            </a:r>
            <a:r>
              <a:rPr lang="en-US" altLang="en-US"/>
              <a:t>,</a:t>
            </a:r>
          </a:p>
          <a:p>
            <a:pPr eaLnBrk="1" hangingPunct="1"/>
            <a:r>
              <a:rPr lang="en-US" altLang="en-US"/>
              <a:t>k</a:t>
            </a:r>
            <a:r>
              <a:rPr lang="cs-CZ" altLang="en-US"/>
              <a:t>nihovny, standardní knihovna</a:t>
            </a:r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Faktoriál – části programu</a:t>
            </a:r>
            <a:endParaRPr lang="en-US" altLang="en-US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81000" y="1981200"/>
            <a:ext cx="5670550" cy="1562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2400"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if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&lt;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7F7F"/>
                </a:solidFill>
                <a:latin typeface="Courier New" pitchFamily="49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7F7F"/>
                </a:solidFill>
                <a:latin typeface="Courier New" pitchFamily="49" charset="0"/>
              </a:rPr>
              <a:t>1;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7F7F"/>
                </a:solidFill>
                <a:latin typeface="Courier New" pitchFamily="49" charset="0"/>
              </a:rPr>
              <a:t>  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else return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24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altLang="en-US" sz="24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839685" name="AutoShape 5"/>
          <p:cNvSpPr>
            <a:spLocks/>
          </p:cNvSpPr>
          <p:nvPr/>
        </p:nvSpPr>
        <p:spPr bwMode="auto">
          <a:xfrm>
            <a:off x="5867400" y="1371600"/>
            <a:ext cx="2819400" cy="457200"/>
          </a:xfrm>
          <a:prstGeom prst="borderCallout2">
            <a:avLst>
              <a:gd name="adj1" fmla="val 25000"/>
              <a:gd name="adj2" fmla="val -2704"/>
              <a:gd name="adj3" fmla="val 25000"/>
              <a:gd name="adj4" fmla="val -36935"/>
              <a:gd name="adj5" fmla="val 230903"/>
              <a:gd name="adj6" fmla="val -72579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rekurzivní zarážka </a:t>
            </a:r>
            <a:endParaRPr lang="en-US" altLang="en-US" sz="1800"/>
          </a:p>
        </p:txBody>
      </p:sp>
      <p:sp>
        <p:nvSpPr>
          <p:cNvPr id="839686" name="AutoShape 6"/>
          <p:cNvSpPr>
            <a:spLocks/>
          </p:cNvSpPr>
          <p:nvPr/>
        </p:nvSpPr>
        <p:spPr bwMode="auto">
          <a:xfrm>
            <a:off x="5867400" y="4114800"/>
            <a:ext cx="2819400" cy="685800"/>
          </a:xfrm>
          <a:prstGeom prst="borderCallout2">
            <a:avLst>
              <a:gd name="adj1" fmla="val 16667"/>
              <a:gd name="adj2" fmla="val -2704"/>
              <a:gd name="adj3" fmla="val 16667"/>
              <a:gd name="adj4" fmla="val -22296"/>
              <a:gd name="adj5" fmla="val -155556"/>
              <a:gd name="adj6" fmla="val -42681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rekurzivní volání nad menšími daty</a:t>
            </a:r>
            <a:endParaRPr lang="en-US" altLang="en-US" sz="1800"/>
          </a:p>
        </p:txBody>
      </p:sp>
      <p:sp>
        <p:nvSpPr>
          <p:cNvPr id="839687" name="AutoShape 7"/>
          <p:cNvSpPr>
            <a:spLocks/>
          </p:cNvSpPr>
          <p:nvPr/>
        </p:nvSpPr>
        <p:spPr bwMode="auto">
          <a:xfrm>
            <a:off x="228600" y="4038600"/>
            <a:ext cx="2895600" cy="685800"/>
          </a:xfrm>
          <a:prstGeom prst="borderCallout2">
            <a:avLst>
              <a:gd name="adj1" fmla="val 16667"/>
              <a:gd name="adj2" fmla="val 102630"/>
              <a:gd name="adj3" fmla="val 16667"/>
              <a:gd name="adj4" fmla="val 111019"/>
              <a:gd name="adj5" fmla="val -150231"/>
              <a:gd name="adj6" fmla="val 119792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kombinace aktuálního a vnořeného výsledku 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685" grpId="0" animBg="1"/>
      <p:bldP spid="839686" grpId="0" animBg="1"/>
      <p:bldP spid="83968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Zásobník  (a rekurze)</a:t>
            </a:r>
            <a:endParaRPr lang="en-US" alt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41475"/>
            <a:ext cx="8424862" cy="4824413"/>
          </a:xfrm>
        </p:spPr>
        <p:txBody>
          <a:bodyPr/>
          <a:lstStyle/>
          <a:p>
            <a:pPr eaLnBrk="1" hangingPunct="1"/>
            <a:endParaRPr lang="en-US" altLang="en-US">
              <a:solidFill>
                <a:srgbClr val="FF3300"/>
              </a:solidFill>
            </a:endParaRPr>
          </a:p>
        </p:txBody>
      </p:sp>
      <p:sp>
        <p:nvSpPr>
          <p:cNvPr id="856068" name="Text Box 4"/>
          <p:cNvSpPr txBox="1">
            <a:spLocks noChangeArrowheads="1"/>
          </p:cNvSpPr>
          <p:nvPr/>
        </p:nvSpPr>
        <p:spPr bwMode="auto">
          <a:xfrm>
            <a:off x="6072188" y="2286000"/>
            <a:ext cx="147161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cs-CZ" altLang="en-US" sz="2400">
                <a:solidFill>
                  <a:srgbClr val="00007F"/>
                </a:solidFill>
                <a:latin typeface="Courier New" pitchFamily="49" charset="0"/>
              </a:rPr>
              <a:t>5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4953000" y="1406525"/>
            <a:ext cx="30480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main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(){fact(5)}</a:t>
            </a:r>
          </a:p>
        </p:txBody>
      </p:sp>
      <p:sp>
        <p:nvSpPr>
          <p:cNvPr id="856070" name="Text Box 6"/>
          <p:cNvSpPr txBox="1">
            <a:spLocks noChangeArrowheads="1"/>
          </p:cNvSpPr>
          <p:nvPr/>
        </p:nvSpPr>
        <p:spPr bwMode="auto">
          <a:xfrm>
            <a:off x="6096000" y="3200400"/>
            <a:ext cx="14716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cs-CZ" altLang="en-US" sz="2400">
                <a:solidFill>
                  <a:srgbClr val="00007F"/>
                </a:solidFill>
                <a:latin typeface="Courier New" pitchFamily="49" charset="0"/>
              </a:rPr>
              <a:t>4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856071" name="Text Box 7"/>
          <p:cNvSpPr txBox="1">
            <a:spLocks noChangeArrowheads="1"/>
          </p:cNvSpPr>
          <p:nvPr/>
        </p:nvSpPr>
        <p:spPr bwMode="auto">
          <a:xfrm>
            <a:off x="6096000" y="4114800"/>
            <a:ext cx="14716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cs-CZ" altLang="en-US" sz="2400">
                <a:solidFill>
                  <a:srgbClr val="00007F"/>
                </a:solidFill>
                <a:latin typeface="Courier New" pitchFamily="49" charset="0"/>
              </a:rPr>
              <a:t>3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856072" name="Text Box 8"/>
          <p:cNvSpPr txBox="1">
            <a:spLocks noChangeArrowheads="1"/>
          </p:cNvSpPr>
          <p:nvPr/>
        </p:nvSpPr>
        <p:spPr bwMode="auto">
          <a:xfrm>
            <a:off x="6096000" y="4953000"/>
            <a:ext cx="14716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cs-CZ" altLang="en-US" sz="2400">
                <a:solidFill>
                  <a:srgbClr val="00007F"/>
                </a:solidFill>
                <a:latin typeface="Courier New" pitchFamily="49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856073" name="Text Box 9"/>
          <p:cNvSpPr txBox="1">
            <a:spLocks noChangeArrowheads="1"/>
          </p:cNvSpPr>
          <p:nvPr/>
        </p:nvSpPr>
        <p:spPr bwMode="auto">
          <a:xfrm>
            <a:off x="6096000" y="5791200"/>
            <a:ext cx="14716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cs-CZ" altLang="en-US" sz="2400">
                <a:solidFill>
                  <a:srgbClr val="00007F"/>
                </a:solidFill>
                <a:latin typeface="Courier New" pitchFamily="49" charset="0"/>
              </a:rPr>
              <a:t>1</a:t>
            </a: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)</a:t>
            </a:r>
          </a:p>
        </p:txBody>
      </p:sp>
      <p:sp>
        <p:nvSpPr>
          <p:cNvPr id="856074" name="Text Box 10"/>
          <p:cNvSpPr txBox="1">
            <a:spLocks noChangeArrowheads="1"/>
          </p:cNvSpPr>
          <p:nvPr/>
        </p:nvSpPr>
        <p:spPr bwMode="auto">
          <a:xfrm>
            <a:off x="381000" y="1981200"/>
            <a:ext cx="238442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cs-CZ" altLang="en-US" sz="2400">
                <a:latin typeface="Courier New" pitchFamily="49" charset="0"/>
              </a:rPr>
              <a:t> </a:t>
            </a: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N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cs-CZ" altLang="en-US" sz="2400">
                <a:solidFill>
                  <a:srgbClr val="00007F"/>
                </a:solidFill>
                <a:latin typeface="Courier New" pitchFamily="49" charset="0"/>
              </a:rPr>
              <a:t>5</a:t>
            </a:r>
            <a:endParaRPr lang="en-US" altLang="en-US" sz="2400">
              <a:solidFill>
                <a:srgbClr val="00007F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return_addr1</a:t>
            </a:r>
          </a:p>
        </p:txBody>
      </p:sp>
      <p:sp>
        <p:nvSpPr>
          <p:cNvPr id="856075" name="Text Box 11"/>
          <p:cNvSpPr txBox="1">
            <a:spLocks noChangeArrowheads="1"/>
          </p:cNvSpPr>
          <p:nvPr/>
        </p:nvSpPr>
        <p:spPr bwMode="auto">
          <a:xfrm>
            <a:off x="2895600" y="2286000"/>
            <a:ext cx="22018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5 * fact(4)</a:t>
            </a:r>
          </a:p>
        </p:txBody>
      </p:sp>
      <p:sp>
        <p:nvSpPr>
          <p:cNvPr id="856076" name="Text Box 12"/>
          <p:cNvSpPr txBox="1">
            <a:spLocks noChangeArrowheads="1"/>
          </p:cNvSpPr>
          <p:nvPr/>
        </p:nvSpPr>
        <p:spPr bwMode="auto">
          <a:xfrm>
            <a:off x="381000" y="2895600"/>
            <a:ext cx="238442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cs-CZ" altLang="en-US" sz="2400">
                <a:latin typeface="Courier New" pitchFamily="49" charset="0"/>
              </a:rPr>
              <a:t> </a:t>
            </a: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N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4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return_addr2</a:t>
            </a:r>
          </a:p>
        </p:txBody>
      </p:sp>
      <p:sp>
        <p:nvSpPr>
          <p:cNvPr id="856077" name="Text Box 13"/>
          <p:cNvSpPr txBox="1">
            <a:spLocks noChangeArrowheads="1"/>
          </p:cNvSpPr>
          <p:nvPr/>
        </p:nvSpPr>
        <p:spPr bwMode="auto">
          <a:xfrm>
            <a:off x="2895600" y="3124200"/>
            <a:ext cx="22018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4 * fact(3)</a:t>
            </a:r>
          </a:p>
        </p:txBody>
      </p:sp>
      <p:sp>
        <p:nvSpPr>
          <p:cNvPr id="856078" name="Text Box 14"/>
          <p:cNvSpPr txBox="1">
            <a:spLocks noChangeArrowheads="1"/>
          </p:cNvSpPr>
          <p:nvPr/>
        </p:nvSpPr>
        <p:spPr bwMode="auto">
          <a:xfrm>
            <a:off x="381000" y="3810000"/>
            <a:ext cx="238442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cs-CZ" altLang="en-US" sz="2400">
                <a:latin typeface="Courier New" pitchFamily="49" charset="0"/>
              </a:rPr>
              <a:t> </a:t>
            </a: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N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3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return_addr3</a:t>
            </a:r>
          </a:p>
        </p:txBody>
      </p:sp>
      <p:sp>
        <p:nvSpPr>
          <p:cNvPr id="856079" name="Text Box 15"/>
          <p:cNvSpPr txBox="1">
            <a:spLocks noChangeArrowheads="1"/>
          </p:cNvSpPr>
          <p:nvPr/>
        </p:nvSpPr>
        <p:spPr bwMode="auto">
          <a:xfrm>
            <a:off x="2895600" y="4038600"/>
            <a:ext cx="22018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3 * fact(2)</a:t>
            </a:r>
          </a:p>
        </p:txBody>
      </p:sp>
      <p:sp>
        <p:nvSpPr>
          <p:cNvPr id="856080" name="Text Box 16"/>
          <p:cNvSpPr txBox="1">
            <a:spLocks noChangeArrowheads="1"/>
          </p:cNvSpPr>
          <p:nvPr/>
        </p:nvSpPr>
        <p:spPr bwMode="auto">
          <a:xfrm>
            <a:off x="381000" y="4724400"/>
            <a:ext cx="238442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cs-CZ" altLang="en-US" sz="2400">
                <a:latin typeface="Courier New" pitchFamily="49" charset="0"/>
              </a:rPr>
              <a:t> </a:t>
            </a: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N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2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return_addr4</a:t>
            </a:r>
          </a:p>
        </p:txBody>
      </p:sp>
      <p:sp>
        <p:nvSpPr>
          <p:cNvPr id="856081" name="Text Box 17"/>
          <p:cNvSpPr txBox="1">
            <a:spLocks noChangeArrowheads="1"/>
          </p:cNvSpPr>
          <p:nvPr/>
        </p:nvSpPr>
        <p:spPr bwMode="auto">
          <a:xfrm>
            <a:off x="2895600" y="4953000"/>
            <a:ext cx="22018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2 * fact(1)</a:t>
            </a:r>
          </a:p>
        </p:txBody>
      </p:sp>
      <p:sp>
        <p:nvSpPr>
          <p:cNvPr id="856082" name="Text Box 18"/>
          <p:cNvSpPr txBox="1">
            <a:spLocks noChangeArrowheads="1"/>
          </p:cNvSpPr>
          <p:nvPr/>
        </p:nvSpPr>
        <p:spPr bwMode="auto">
          <a:xfrm>
            <a:off x="381000" y="5638800"/>
            <a:ext cx="238442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cs-CZ" altLang="en-US" sz="2400">
                <a:latin typeface="Courier New" pitchFamily="49" charset="0"/>
              </a:rPr>
              <a:t> </a:t>
            </a: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N </a:t>
            </a: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= </a:t>
            </a:r>
            <a:r>
              <a:rPr lang="en-US" altLang="en-US" sz="2400">
                <a:solidFill>
                  <a:srgbClr val="00007F"/>
                </a:solidFill>
                <a:latin typeface="Courier New" pitchFamily="49" charset="0"/>
              </a:rPr>
              <a:t>1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return_addr5</a:t>
            </a:r>
          </a:p>
        </p:txBody>
      </p:sp>
      <p:sp>
        <p:nvSpPr>
          <p:cNvPr id="856083" name="Text Box 19"/>
          <p:cNvSpPr txBox="1">
            <a:spLocks noChangeArrowheads="1"/>
          </p:cNvSpPr>
          <p:nvPr/>
        </p:nvSpPr>
        <p:spPr bwMode="auto">
          <a:xfrm>
            <a:off x="2895600" y="5867400"/>
            <a:ext cx="1836738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Courier New" pitchFamily="49" charset="0"/>
              </a:rPr>
              <a:t>return 1;</a:t>
            </a:r>
          </a:p>
        </p:txBody>
      </p:sp>
      <p:sp>
        <p:nvSpPr>
          <p:cNvPr id="856086" name="Line 22"/>
          <p:cNvSpPr>
            <a:spLocks noChangeShapeType="1"/>
          </p:cNvSpPr>
          <p:nvPr/>
        </p:nvSpPr>
        <p:spPr bwMode="auto">
          <a:xfrm>
            <a:off x="228600" y="28448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56087" name="Line 23"/>
          <p:cNvSpPr>
            <a:spLocks noChangeShapeType="1"/>
          </p:cNvSpPr>
          <p:nvPr/>
        </p:nvSpPr>
        <p:spPr bwMode="auto">
          <a:xfrm>
            <a:off x="228600" y="37592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56088" name="Line 24"/>
          <p:cNvSpPr>
            <a:spLocks noChangeShapeType="1"/>
          </p:cNvSpPr>
          <p:nvPr/>
        </p:nvSpPr>
        <p:spPr bwMode="auto">
          <a:xfrm>
            <a:off x="304800" y="46736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56089" name="Line 25"/>
          <p:cNvSpPr>
            <a:spLocks noChangeShapeType="1"/>
          </p:cNvSpPr>
          <p:nvPr/>
        </p:nvSpPr>
        <p:spPr bwMode="auto">
          <a:xfrm>
            <a:off x="254000" y="55880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56090" name="Line 26"/>
          <p:cNvSpPr>
            <a:spLocks noChangeShapeType="1"/>
          </p:cNvSpPr>
          <p:nvPr/>
        </p:nvSpPr>
        <p:spPr bwMode="auto">
          <a:xfrm>
            <a:off x="304800" y="65532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cxnSp>
        <p:nvCxnSpPr>
          <p:cNvPr id="856093" name="AutoShape 29"/>
          <p:cNvCxnSpPr>
            <a:cxnSpLocks noChangeShapeType="1"/>
            <a:stCxn id="856080" idx="3"/>
            <a:endCxn id="856079" idx="2"/>
          </p:cNvCxnSpPr>
          <p:nvPr/>
        </p:nvCxnSpPr>
        <p:spPr bwMode="auto">
          <a:xfrm flipV="1">
            <a:off x="2765425" y="4505325"/>
            <a:ext cx="1231900" cy="635000"/>
          </a:xfrm>
          <a:prstGeom prst="curvedConnector2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6094" name="AutoShape 30"/>
          <p:cNvCxnSpPr>
            <a:cxnSpLocks noChangeShapeType="1"/>
            <a:stCxn id="856082" idx="3"/>
            <a:endCxn id="856081" idx="2"/>
          </p:cNvCxnSpPr>
          <p:nvPr/>
        </p:nvCxnSpPr>
        <p:spPr bwMode="auto">
          <a:xfrm flipV="1">
            <a:off x="2765425" y="5419725"/>
            <a:ext cx="1231900" cy="635000"/>
          </a:xfrm>
          <a:prstGeom prst="curvedConnector2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6095" name="AutoShape 31"/>
          <p:cNvCxnSpPr>
            <a:cxnSpLocks noChangeShapeType="1"/>
            <a:stCxn id="856078" idx="3"/>
            <a:endCxn id="856077" idx="2"/>
          </p:cNvCxnSpPr>
          <p:nvPr/>
        </p:nvCxnSpPr>
        <p:spPr bwMode="auto">
          <a:xfrm flipV="1">
            <a:off x="2765425" y="3590925"/>
            <a:ext cx="1231900" cy="635000"/>
          </a:xfrm>
          <a:prstGeom prst="curvedConnector2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6096" name="AutoShape 32"/>
          <p:cNvCxnSpPr>
            <a:cxnSpLocks noChangeShapeType="1"/>
            <a:stCxn id="856076" idx="3"/>
            <a:endCxn id="856075" idx="2"/>
          </p:cNvCxnSpPr>
          <p:nvPr/>
        </p:nvCxnSpPr>
        <p:spPr bwMode="auto">
          <a:xfrm flipV="1">
            <a:off x="2765425" y="2752725"/>
            <a:ext cx="1231900" cy="558800"/>
          </a:xfrm>
          <a:prstGeom prst="curvedConnector2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6097" name="AutoShape 33"/>
          <p:cNvCxnSpPr>
            <a:cxnSpLocks noChangeShapeType="1"/>
            <a:stCxn id="856074" idx="3"/>
            <a:endCxn id="15366" idx="2"/>
          </p:cNvCxnSpPr>
          <p:nvPr/>
        </p:nvCxnSpPr>
        <p:spPr bwMode="auto">
          <a:xfrm flipV="1">
            <a:off x="2765425" y="1873250"/>
            <a:ext cx="3711575" cy="523875"/>
          </a:xfrm>
          <a:prstGeom prst="curvedConnector2">
            <a:avLst/>
          </a:prstGeom>
          <a:noFill/>
          <a:ln w="254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391" name="Text Box 34"/>
          <p:cNvSpPr txBox="1">
            <a:spLocks noChangeArrowheads="1"/>
          </p:cNvSpPr>
          <p:nvPr/>
        </p:nvSpPr>
        <p:spPr bwMode="auto">
          <a:xfrm>
            <a:off x="4800600" y="95250"/>
            <a:ext cx="428942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1800"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if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&lt;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2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else return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15392" name="Text Box 35"/>
          <p:cNvSpPr txBox="1">
            <a:spLocks noChangeArrowheads="1"/>
          </p:cNvSpPr>
          <p:nvPr/>
        </p:nvSpPr>
        <p:spPr bwMode="auto">
          <a:xfrm>
            <a:off x="388938" y="1397000"/>
            <a:ext cx="235426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0">
                <a:solidFill>
                  <a:srgbClr val="000000"/>
                </a:solidFill>
                <a:latin typeface="Courier New" pitchFamily="49" charset="0"/>
              </a:rPr>
              <a:t>return_</a:t>
            </a:r>
            <a:r>
              <a:rPr lang="cs-CZ" altLang="en-US" sz="2400" b="0">
                <a:solidFill>
                  <a:srgbClr val="000000"/>
                </a:solidFill>
                <a:latin typeface="Courier New" pitchFamily="49" charset="0"/>
              </a:rPr>
              <a:t>exit</a:t>
            </a:r>
            <a:endParaRPr lang="en-US" altLang="en-US" sz="2400" b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5393" name="Line 36"/>
          <p:cNvSpPr>
            <a:spLocks noChangeShapeType="1"/>
          </p:cNvSpPr>
          <p:nvPr/>
        </p:nvSpPr>
        <p:spPr bwMode="auto">
          <a:xfrm>
            <a:off x="254000" y="1901825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856101" name="AutoShape 37"/>
          <p:cNvSpPr>
            <a:spLocks/>
          </p:cNvSpPr>
          <p:nvPr/>
        </p:nvSpPr>
        <p:spPr bwMode="auto">
          <a:xfrm>
            <a:off x="5181600" y="6400800"/>
            <a:ext cx="2514600" cy="457200"/>
          </a:xfrm>
          <a:prstGeom prst="borderCallout2">
            <a:avLst>
              <a:gd name="adj1" fmla="val 25000"/>
              <a:gd name="adj2" fmla="val -3032"/>
              <a:gd name="adj3" fmla="val 25000"/>
              <a:gd name="adj4" fmla="val -17931"/>
              <a:gd name="adj5" fmla="val -37500"/>
              <a:gd name="adj6" fmla="val -33523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rekurzivní zarážka 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6068" grpId="0" animBg="1"/>
      <p:bldP spid="856070" grpId="0" animBg="1"/>
      <p:bldP spid="856071" grpId="0" animBg="1"/>
      <p:bldP spid="856072" grpId="0" animBg="1"/>
      <p:bldP spid="856073" grpId="0" animBg="1"/>
      <p:bldP spid="856074" grpId="0" animBg="1"/>
      <p:bldP spid="856075" grpId="0" animBg="1"/>
      <p:bldP spid="856076" grpId="0" animBg="1"/>
      <p:bldP spid="856077" grpId="0" animBg="1"/>
      <p:bldP spid="856078" grpId="0" animBg="1"/>
      <p:bldP spid="856079" grpId="0" animBg="1"/>
      <p:bldP spid="856080" grpId="0" animBg="1"/>
      <p:bldP spid="856081" grpId="0" animBg="1"/>
      <p:bldP spid="856082" grpId="0" animBg="1"/>
      <p:bldP spid="856083" grpId="0" animBg="1"/>
      <p:bldP spid="856086" grpId="0" animBg="1"/>
      <p:bldP spid="856087" grpId="0" animBg="1"/>
      <p:bldP spid="856088" grpId="0" animBg="1"/>
      <p:bldP spid="856089" grpId="0" animBg="1"/>
      <p:bldP spid="856090" grpId="0" animBg="1"/>
      <p:bldP spid="85610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Z</a:t>
            </a:r>
            <a:r>
              <a:rPr lang="cs-CZ" altLang="en-US"/>
              <a:t>ásobník v Robotanikovi</a:t>
            </a:r>
            <a:endParaRPr lang="en-US" altLang="en-US"/>
          </a:p>
        </p:txBody>
      </p:sp>
      <p:graphicFrame>
        <p:nvGraphicFramePr>
          <p:cNvPr id="16388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990600" y="1219200"/>
          <a:ext cx="7010400" cy="520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0" name="Image" r:id="rId3" imgW="10666667" imgH="7923810" progId="Photoshop.Image.11">
                  <p:embed/>
                </p:oleObj>
              </mc:Choice>
              <mc:Fallback>
                <p:oleObj name="Image" r:id="rId3" imgW="10666667" imgH="7923810" progId="Photoshop.Image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219200"/>
                        <a:ext cx="7010400" cy="520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9862" name="AutoShape 6"/>
          <p:cNvSpPr>
            <a:spLocks/>
          </p:cNvSpPr>
          <p:nvPr/>
        </p:nvSpPr>
        <p:spPr bwMode="auto">
          <a:xfrm>
            <a:off x="5867400" y="3657600"/>
            <a:ext cx="2819400" cy="685800"/>
          </a:xfrm>
          <a:prstGeom prst="borderCallout2">
            <a:avLst>
              <a:gd name="adj1" fmla="val 16667"/>
              <a:gd name="adj2" fmla="val -2704"/>
              <a:gd name="adj3" fmla="val 16667"/>
              <a:gd name="adj4" fmla="val -71227"/>
              <a:gd name="adj5" fmla="val 276620"/>
              <a:gd name="adj6" fmla="val -142569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aktuální stav zásobníku volání 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986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Trochu složitější na pět</a:t>
            </a:r>
            <a:endParaRPr lang="en-US" altLang="en-US"/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524000" y="1447800"/>
          <a:ext cx="6759575" cy="482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3" r:id="rId3" imgW="8825397" imgH="6298413" progId="">
                  <p:embed/>
                </p:oleObj>
              </mc:Choice>
              <mc:Fallback>
                <p:oleObj r:id="rId3" imgW="8825397" imgH="6298413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447800"/>
                        <a:ext cx="6759575" cy="482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Rekurzivní funkce – kdy použít</a:t>
            </a:r>
            <a:endParaRPr lang="en-US" altLang="en-US"/>
          </a:p>
        </p:txBody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Funkční volání vyžaduje režii (paměť a CPU)</a:t>
            </a:r>
          </a:p>
          <a:p>
            <a:pPr lvl="1" eaLnBrk="1" hangingPunct="1"/>
            <a:r>
              <a:rPr lang="cs-CZ" altLang="en-US" sz="2000"/>
              <a:t>předání argumentů, předání návratové hodnoty, úklid zásobníku...</a:t>
            </a:r>
          </a:p>
          <a:p>
            <a:pPr lvl="1" eaLnBrk="1" hangingPunct="1"/>
            <a:r>
              <a:rPr lang="cs-CZ" altLang="en-US" sz="2000"/>
              <a:t>při opakovaném hlubokém zanoření výrazné</a:t>
            </a:r>
          </a:p>
          <a:p>
            <a:pPr eaLnBrk="1" hangingPunct="1"/>
            <a:r>
              <a:rPr lang="cs-CZ" altLang="en-US" sz="2400"/>
              <a:t>Rekurzivní funkci lze přepsat do nerekurzivního zápisu </a:t>
            </a:r>
          </a:p>
          <a:p>
            <a:pPr lvl="1" eaLnBrk="1" hangingPunct="1"/>
            <a:r>
              <a:rPr lang="cs-CZ" altLang="en-US" sz="2000"/>
              <a:t>může se snížit přehlednost</a:t>
            </a:r>
          </a:p>
          <a:p>
            <a:pPr lvl="1" eaLnBrk="1" hangingPunct="1"/>
            <a:r>
              <a:rPr lang="cs-CZ" altLang="en-US" sz="2000"/>
              <a:t>typicky se zvýší rychlost a sníží paměťová náročnost za běhu</a:t>
            </a:r>
          </a:p>
          <a:p>
            <a:pPr lvl="1" eaLnBrk="1" hangingPunct="1"/>
            <a:r>
              <a:rPr lang="cs-CZ" altLang="en-US" sz="2000"/>
              <a:t>a naopak (mají stejnou vyjadřovací sílu)</a:t>
            </a:r>
          </a:p>
        </p:txBody>
      </p:sp>
      <p:sp>
        <p:nvSpPr>
          <p:cNvPr id="702468" name="Text Box 4"/>
          <p:cNvSpPr txBox="1">
            <a:spLocks noChangeArrowheads="1"/>
          </p:cNvSpPr>
          <p:nvPr/>
        </p:nvSpPr>
        <p:spPr bwMode="auto">
          <a:xfrm>
            <a:off x="228600" y="4648200"/>
            <a:ext cx="4495800" cy="1109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1800"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if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&gt;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else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702469" name="Text Box 5"/>
          <p:cNvSpPr txBox="1">
            <a:spLocks noChangeArrowheads="1"/>
          </p:cNvSpPr>
          <p:nvPr/>
        </p:nvSpPr>
        <p:spPr bwMode="auto">
          <a:xfrm>
            <a:off x="5410200" y="4419600"/>
            <a:ext cx="3616325" cy="1568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res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sv-SE" altLang="en-US" sz="1600">
                <a:solidFill>
                  <a:srgbClr val="00007F"/>
                </a:solidFill>
                <a:latin typeface="Courier New" pitchFamily="49" charset="0"/>
              </a:rPr>
              <a:t>for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&gt;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1600">
                <a:solidFill>
                  <a:srgbClr val="000000"/>
                </a:solidFill>
                <a:latin typeface="Courier New" pitchFamily="49" charset="0"/>
              </a:rPr>
              <a:t>--)</a:t>
            </a: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v-SE" altLang="en-US" sz="1600" b="0">
                <a:solidFill>
                  <a:srgbClr val="808080"/>
                </a:solidFill>
                <a:latin typeface="Courier New" pitchFamily="49" charset="0"/>
              </a:rPr>
              <a:t> 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res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res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600">
              <a:latin typeface="Courier New" pitchFamily="49" charset="0"/>
            </a:endParaRPr>
          </a:p>
        </p:txBody>
      </p:sp>
      <p:sp>
        <p:nvSpPr>
          <p:cNvPr id="702470" name="AutoShape 6"/>
          <p:cNvSpPr>
            <a:spLocks noChangeArrowheads="1"/>
          </p:cNvSpPr>
          <p:nvPr/>
        </p:nvSpPr>
        <p:spPr bwMode="auto">
          <a:xfrm>
            <a:off x="4800600" y="4953000"/>
            <a:ext cx="533400" cy="4572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2468" grpId="0" animBg="1"/>
      <p:bldP spid="702469" grpId="0" animBg="1"/>
      <p:bldP spid="70247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Ladění rekurzivních funkcí</a:t>
            </a:r>
            <a:endParaRPr lang="en-US" altLang="en-US"/>
          </a:p>
        </p:txBody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Využití zásobníku volání (call stack)</a:t>
            </a:r>
          </a:p>
          <a:p>
            <a:pPr eaLnBrk="1" hangingPunct="1"/>
            <a:r>
              <a:rPr lang="cs-CZ" altLang="en-US"/>
              <a:t>Využití podmíněných breakpointů</a:t>
            </a:r>
          </a:p>
          <a:p>
            <a:pPr lvl="1" eaLnBrk="1" hangingPunct="1"/>
            <a:r>
              <a:rPr lang="cs-CZ" altLang="en-US"/>
              <a:t>na zajímavou vstupní hodnotu</a:t>
            </a:r>
            <a:endParaRPr lang="en-US" altLang="en-US"/>
          </a:p>
          <a:p>
            <a:pPr eaLnBrk="1" hangingPunct="1"/>
            <a:endParaRPr lang="en-US" altLang="en-US"/>
          </a:p>
        </p:txBody>
      </p:sp>
      <p:graphicFrame>
        <p:nvGraphicFramePr>
          <p:cNvPr id="19461" name="Object 6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28600" y="3429000"/>
          <a:ext cx="8686800" cy="270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3" name="Image" r:id="rId3" imgW="10844444" imgH="3377778" progId="Photoshop.Image.11">
                  <p:embed/>
                </p:oleObj>
              </mc:Choice>
              <mc:Fallback>
                <p:oleObj name="Image" r:id="rId3" imgW="10844444" imgH="3377778" progId="Photoshop.Image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429000"/>
                        <a:ext cx="8686800" cy="2706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3496" name="AutoShape 8"/>
          <p:cNvSpPr>
            <a:spLocks/>
          </p:cNvSpPr>
          <p:nvPr/>
        </p:nvSpPr>
        <p:spPr bwMode="auto">
          <a:xfrm>
            <a:off x="6019800" y="2438400"/>
            <a:ext cx="3124200" cy="685800"/>
          </a:xfrm>
          <a:prstGeom prst="borderCallout2">
            <a:avLst>
              <a:gd name="adj1" fmla="val 16667"/>
              <a:gd name="adj2" fmla="val -2440"/>
              <a:gd name="adj3" fmla="val 16667"/>
              <a:gd name="adj4" fmla="val -12704"/>
              <a:gd name="adj5" fmla="val 180093"/>
              <a:gd name="adj6" fmla="val -23375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zásobník volání, aktuálně jsme v 6. zanoření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349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Podmíněný breakpoint, N </a:t>
            </a:r>
            <a:r>
              <a:rPr lang="en-US" altLang="en-US"/>
              <a:t>== 3</a:t>
            </a:r>
          </a:p>
        </p:txBody>
      </p:sp>
      <p:graphicFrame>
        <p:nvGraphicFramePr>
          <p:cNvPr id="2048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381000" y="1447800"/>
          <a:ext cx="8424863" cy="470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5" name="Image" r:id="rId3" imgW="12063492" imgH="6730159" progId="Photoshop.Image.11">
                  <p:embed/>
                </p:oleObj>
              </mc:Choice>
              <mc:Fallback>
                <p:oleObj name="Image" r:id="rId3" imgW="12063492" imgH="6730159" progId="Photoshop.Image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447800"/>
                        <a:ext cx="8424863" cy="470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Využití knihoven</a:t>
            </a:r>
            <a:endParaRPr lang="en-US" alt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Koncept využívání knihoven</a:t>
            </a:r>
            <a:endParaRPr lang="en-US" altLang="en-US"/>
          </a:p>
        </p:txBody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cs-CZ" altLang="en-US"/>
              <a:t>Kód z knihovny je přímo zahrnut do kódu aplikace</a:t>
            </a:r>
          </a:p>
          <a:p>
            <a:pPr lvl="1" eaLnBrk="1" hangingPunct="1"/>
            <a:r>
              <a:rPr lang="cs-CZ" altLang="en-US"/>
              <a:t>každá aplikace bude obsahovat duplicitně kód knihovních funkcí</a:t>
            </a:r>
          </a:p>
          <a:p>
            <a:pPr lvl="1" eaLnBrk="1" hangingPunct="1"/>
            <a:r>
              <a:rPr lang="cs-CZ" altLang="en-US"/>
              <a:t>aplikace nevyžaduje ke svému spuštění dodatečné soubory s knihovními funkcemi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cs-CZ" altLang="en-US"/>
              <a:t>Přeložený kód knihovny je v samostatném souboru, aplikace jen volá funkce  </a:t>
            </a:r>
          </a:p>
          <a:p>
            <a:pPr lvl="1" eaLnBrk="1" hangingPunct="1"/>
            <a:r>
              <a:rPr lang="cs-CZ" altLang="en-US"/>
              <a:t>knihovna se nahrává implicitně při spuštění aplikace</a:t>
            </a:r>
          </a:p>
          <a:p>
            <a:pPr lvl="1" eaLnBrk="1" hangingPunct="1"/>
            <a:r>
              <a:rPr lang="cs-CZ" altLang="en-US"/>
              <a:t>knihovna se nahrává explicitně v kódu</a:t>
            </a:r>
          </a:p>
          <a:p>
            <a:pPr lvl="1" eaLnBrk="1" hangingPunct="1"/>
            <a:endParaRPr lang="cs-CZ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Proces linkování</a:t>
            </a:r>
            <a:endParaRPr lang="en-US" altLang="en-US"/>
          </a:p>
        </p:txBody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>
                <a:solidFill>
                  <a:schemeClr val="accent2"/>
                </a:solidFill>
              </a:rPr>
              <a:t>Statické linkování</a:t>
            </a:r>
            <a:r>
              <a:rPr lang="cs-CZ" altLang="en-US" sz="2400"/>
              <a:t> - probíhá během překladu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kód z knihovny je začleněn do kódu aplikace (např. </a:t>
            </a:r>
            <a:r>
              <a:rPr lang="cs-CZ" altLang="en-US" sz="2000" b="1">
                <a:latin typeface="Courier New" pitchFamily="49" charset="0"/>
              </a:rPr>
              <a:t>printf()</a:t>
            </a:r>
            <a:r>
              <a:rPr lang="cs-CZ" altLang="en-US" sz="200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>
                <a:solidFill>
                  <a:schemeClr val="accent2"/>
                </a:solidFill>
              </a:rPr>
              <a:t>Dynamické linkování</a:t>
            </a:r>
            <a:r>
              <a:rPr lang="cs-CZ" altLang="en-US" sz="2400"/>
              <a:t> – probíhá za běhu aplikace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v době překladu nemusí být znám přesný kód, který bude spuštěn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Statické linkování sdílených knihoven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aplikace očekává přítomnost externích souborů se spustitelným kódem knihovních funkcí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Windows: library.dll, Unix: library.so 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Dynamické nahrávání sdílených knihoven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aplikace sama otevírá externích soubor se spustitelným kódem knihovních funkcí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Windows: </a:t>
            </a:r>
            <a:r>
              <a:rPr lang="cs-CZ" altLang="en-US" sz="2000" b="1">
                <a:latin typeface="Courier New" pitchFamily="49" charset="0"/>
              </a:rPr>
              <a:t>LoadLibrary(),</a:t>
            </a:r>
            <a:r>
              <a:rPr lang="en-US" altLang="en-US" sz="2000" b="1">
                <a:latin typeface="Courier New" pitchFamily="49" charset="0"/>
              </a:rPr>
              <a:t>GetProcAddress</a:t>
            </a:r>
            <a:r>
              <a:rPr lang="cs-CZ" altLang="en-US" sz="2000" b="1">
                <a:latin typeface="Courier New" pitchFamily="49" charset="0"/>
              </a:rPr>
              <a:t>(),FreeLibrary()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Unix: </a:t>
            </a:r>
            <a:r>
              <a:rPr lang="en-US" altLang="en-US" sz="2000" b="1">
                <a:latin typeface="Courier New" pitchFamily="49" charset="0"/>
              </a:rPr>
              <a:t>dlopen(), dlsym(), dlclose()</a:t>
            </a:r>
            <a:endParaRPr lang="cs-CZ" altLang="en-US" sz="2000" b="1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Rekurzivně volané funkce</a:t>
            </a:r>
            <a:endParaRPr lang="en-US" alt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Jakou knihovnu vybrat?</a:t>
            </a:r>
          </a:p>
        </p:txBody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Preferujte funkce ze standardní knihovny</a:t>
            </a:r>
          </a:p>
          <a:p>
            <a:pPr lvl="1" eaLnBrk="1" hangingPunct="1"/>
            <a:r>
              <a:rPr lang="cs-CZ" altLang="en-US" sz="2000"/>
              <a:t>snadno přístupné a přenositelné</a:t>
            </a:r>
          </a:p>
          <a:p>
            <a:pPr eaLnBrk="1" hangingPunct="1"/>
            <a:r>
              <a:rPr lang="cs-CZ" altLang="en-US" sz="2400"/>
              <a:t>Vyváženost použité vs. nepoužité funkčnosti</a:t>
            </a:r>
          </a:p>
          <a:p>
            <a:pPr lvl="1" eaLnBrk="1" hangingPunct="1"/>
            <a:r>
              <a:rPr lang="cs-CZ" altLang="en-US" sz="2000"/>
              <a:t>OpenSSL pouze pro výpočet MD5 je zbytečné</a:t>
            </a:r>
          </a:p>
          <a:p>
            <a:pPr eaLnBrk="1" hangingPunct="1"/>
            <a:r>
              <a:rPr lang="cs-CZ" altLang="en-US" sz="2400"/>
              <a:t>Preferujte knihovnu s abstrakcí odpovídající vašim požadavkům</a:t>
            </a:r>
          </a:p>
          <a:p>
            <a:pPr lvl="1" eaLnBrk="1" hangingPunct="1"/>
            <a:r>
              <a:rPr lang="cs-CZ" altLang="en-US" sz="2000"/>
              <a:t>pro stáhnutí http stránky není nutné využívat detailní API</a:t>
            </a:r>
          </a:p>
          <a:p>
            <a:pPr eaLnBrk="1" hangingPunct="1"/>
            <a:r>
              <a:rPr lang="cs-CZ" altLang="en-US" sz="2400"/>
              <a:t>Preferujte menší počet použitých knihoven</a:t>
            </a:r>
          </a:p>
          <a:p>
            <a:pPr lvl="1" eaLnBrk="1" hangingPunct="1"/>
            <a:r>
              <a:rPr lang="cs-CZ" altLang="en-US" sz="2000"/>
              <a:t>každá knihovna má vlastní styl API </a:t>
            </a:r>
            <a:r>
              <a:rPr lang="en-US" altLang="en-US" sz="2000"/>
              <a:t>=&gt; dopad na </a:t>
            </a:r>
            <a:r>
              <a:rPr lang="cs-CZ" altLang="en-US" sz="2000"/>
              <a:t>čitelnost vašeho kódu</a:t>
            </a:r>
          </a:p>
          <a:p>
            <a:pPr eaLnBrk="1" hangingPunct="1"/>
            <a:r>
              <a:rPr lang="cs-CZ" altLang="en-US" sz="2400"/>
              <a:t>Pro malou konkrétní úlohu může být nejsnazší vyjmout a upravit kód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Ověřte vhodnost licence u knihovny</a:t>
            </a:r>
            <a:r>
              <a:rPr lang="en-US" altLang="en-US"/>
              <a:t>!</a:t>
            </a:r>
          </a:p>
        </p:txBody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/>
              <a:t>BSD</a:t>
            </a:r>
            <a:r>
              <a:rPr lang="en-US" altLang="en-US"/>
              <a:t>-</a:t>
            </a:r>
            <a:r>
              <a:rPr lang="cs-CZ" altLang="en-US"/>
              <a:t>like</a:t>
            </a:r>
            <a:r>
              <a:rPr lang="en-US" altLang="en-US"/>
              <a:t>, </a:t>
            </a:r>
            <a:r>
              <a:rPr lang="cs-CZ" altLang="en-US"/>
              <a:t>MIT, </a:t>
            </a:r>
            <a:r>
              <a:rPr lang="en-US" altLang="en-US"/>
              <a:t>public domain</a:t>
            </a:r>
            <a:endParaRPr lang="cs-CZ" altLang="en-US"/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můžete použít téměř libovolně</a:t>
            </a:r>
            <a:r>
              <a:rPr lang="en-US" altLang="en-US"/>
              <a:t>, </a:t>
            </a:r>
            <a:r>
              <a:rPr lang="cs-CZ" altLang="en-US"/>
              <a:t>uvést jméno autora</a:t>
            </a:r>
            <a:endParaRPr lang="en-US" altLang="en-US"/>
          </a:p>
          <a:p>
            <a:pPr eaLnBrk="1" hangingPunct="1">
              <a:lnSpc>
                <a:spcPct val="90000"/>
              </a:lnSpc>
            </a:pPr>
            <a:r>
              <a:rPr lang="en-US" altLang="en-US"/>
              <a:t>GPL</a:t>
            </a:r>
            <a:r>
              <a:rPr lang="cs-CZ" altLang="en-US"/>
              <a:t>, </a:t>
            </a:r>
            <a:r>
              <a:rPr lang="en-US" altLang="en-US"/>
              <a:t>Lesser-GPL</a:t>
            </a:r>
            <a:endParaRPr lang="cs-CZ" altLang="en-US"/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pokud použijete, musíte zveřejnit i vaše upravené zdrojové kódy</a:t>
            </a:r>
            <a:endParaRPr lang="en-US" altLang="en-US"/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Proprietární licence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dle podmínek licence, typicky není nutné zveřejnit váš kód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/>
              <a:t>Duální licencování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/>
              <a:t>kód typicky dostupný jako open source (např. GPL), při poplatku jako proprietární licence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>
                <a:hlinkClick r:id="rId2"/>
              </a:rPr>
              <a:t>http://en.wikipedia.org/wiki/Comparison_of_free_software_licenses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11438"/>
            <a:ext cx="7772400" cy="508000"/>
          </a:xfrm>
        </p:spPr>
        <p:txBody>
          <a:bodyPr>
            <a:spAutoFit/>
          </a:bodyPr>
          <a:lstStyle/>
          <a:p>
            <a:pPr eaLnBrk="1" hangingPunct="1"/>
            <a:r>
              <a:rPr lang="cs-CZ" altLang="en-US">
                <a:solidFill>
                  <a:schemeClr val="bg2"/>
                </a:solidFill>
              </a:rPr>
              <a:t>Standardní knihovna C99</a:t>
            </a:r>
            <a:endParaRPr lang="en-US" alt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Standardní knihovna jazyka C (C99)</a:t>
            </a:r>
            <a:endParaRPr lang="en-US" altLang="en-US"/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Celkem 24 hlavičkových souborů</a:t>
            </a:r>
          </a:p>
          <a:p>
            <a:pPr eaLnBrk="1" hangingPunct="1"/>
            <a:r>
              <a:rPr lang="cs-CZ" altLang="en-US">
                <a:hlinkClick r:id="rId2"/>
              </a:rPr>
              <a:t>http://en.wikipedia.org/wiki/C_standard_library</a:t>
            </a:r>
            <a:endParaRPr lang="cs-CZ" altLang="en-US"/>
          </a:p>
          <a:p>
            <a:pPr lvl="1" eaLnBrk="1" hangingPunct="1"/>
            <a:r>
              <a:rPr lang="en-US" altLang="en-US"/>
              <a:t>&lt;stdio.h&gt; </a:t>
            </a:r>
          </a:p>
          <a:p>
            <a:pPr lvl="1" eaLnBrk="1" hangingPunct="1"/>
            <a:r>
              <a:rPr lang="en-US" altLang="en-US"/>
              <a:t>&lt;stdlib.h&gt; </a:t>
            </a:r>
          </a:p>
          <a:p>
            <a:pPr lvl="1" eaLnBrk="1" hangingPunct="1"/>
            <a:r>
              <a:rPr lang="en-US" altLang="en-US"/>
              <a:t>&lt;ctype.h&gt; </a:t>
            </a:r>
          </a:p>
          <a:p>
            <a:pPr lvl="1" eaLnBrk="1" hangingPunct="1"/>
            <a:r>
              <a:rPr lang="en-US" altLang="en-US"/>
              <a:t>&lt;assert.h&gt; </a:t>
            </a:r>
          </a:p>
          <a:p>
            <a:pPr lvl="1" eaLnBrk="1" hangingPunct="1"/>
            <a:r>
              <a:rPr lang="en-US" altLang="en-US"/>
              <a:t>&lt;stdarg.h&gt; </a:t>
            </a:r>
          </a:p>
          <a:p>
            <a:pPr lvl="1" eaLnBrk="1" hangingPunct="1"/>
            <a:r>
              <a:rPr lang="en-US" altLang="en-US"/>
              <a:t>&lt;time.h&gt;</a:t>
            </a:r>
            <a:endParaRPr lang="cs-CZ" altLang="en-US"/>
          </a:p>
          <a:p>
            <a:pPr lvl="1" eaLnBrk="1" hangingPunct="1"/>
            <a:r>
              <a:rPr lang="en-US" altLang="en-US"/>
              <a:t>&lt;math.h&gt; </a:t>
            </a:r>
            <a:endParaRPr lang="cs-CZ" altLang="en-US"/>
          </a:p>
          <a:p>
            <a:pPr lvl="1" eaLnBrk="1" hangingPunct="1"/>
            <a:r>
              <a:rPr lang="cs-CZ" altLang="en-US"/>
              <a:t>...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chemeClr val="tx1"/>
                </a:solidFill>
              </a:rPr>
              <a:t>&lt;limits.h&gt;</a:t>
            </a:r>
            <a:r>
              <a:rPr lang="cs-CZ" altLang="en-US"/>
              <a:t> konstanty</a:t>
            </a:r>
            <a:r>
              <a:rPr lang="en-US" altLang="en-US"/>
              <a:t> </a:t>
            </a:r>
            <a:r>
              <a:rPr lang="cs-CZ" altLang="en-US"/>
              <a:t>limitů datových typů</a:t>
            </a:r>
            <a:endParaRPr lang="en-US" altLang="en-US"/>
          </a:p>
        </p:txBody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>
                <a:hlinkClick r:id="rId2"/>
              </a:rPr>
              <a:t>http://en.wikipedia.org/wiki/Limits.h</a:t>
            </a:r>
            <a:endParaRPr lang="cs-CZ" altLang="en-US" sz="2400"/>
          </a:p>
          <a:p>
            <a:pPr eaLnBrk="1" hangingPunct="1">
              <a:lnSpc>
                <a:spcPct val="80000"/>
              </a:lnSpc>
            </a:pPr>
            <a:r>
              <a:rPr lang="cs-CZ" altLang="en-US" sz="2400"/>
              <a:t>Potřebné pro kontrolu rozsahů hodnot primitivních datových typů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/>
              <a:t>použití pro kontrolu přetečení čítačů, mezivýsledků, očekávatelná přesnost výpočtu...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2000"/>
              <a:t>na různých platformách se mohou lišit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 sz="2400"/>
              <a:t>Rozdíl mezi znaménkovým a neznaménkovým typem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 sz="1800"/>
              <a:t>např. </a:t>
            </a:r>
            <a:r>
              <a:rPr lang="en-US" altLang="en-US" sz="1800">
                <a:solidFill>
                  <a:schemeClr val="accent2"/>
                </a:solidFill>
              </a:rPr>
              <a:t>UINT_MAX</a:t>
            </a:r>
            <a:r>
              <a:rPr lang="en-US" altLang="en-US" sz="1800"/>
              <a:t> </a:t>
            </a:r>
            <a:r>
              <a:rPr lang="cs-CZ" altLang="en-US" sz="1800"/>
              <a:t>(</a:t>
            </a:r>
            <a:r>
              <a:rPr lang="en-US" altLang="en-US" sz="1800"/>
              <a:t>+4,294,967,295</a:t>
            </a:r>
            <a:r>
              <a:rPr lang="cs-CZ" altLang="en-US" sz="1800"/>
              <a:t>)</a:t>
            </a:r>
            <a:r>
              <a:rPr lang="en-US" altLang="en-US" sz="1800"/>
              <a:t> </a:t>
            </a:r>
            <a:r>
              <a:rPr lang="cs-CZ" altLang="en-US" sz="1800"/>
              <a:t>vs. </a:t>
            </a:r>
            <a:r>
              <a:rPr lang="en-US" altLang="en-US" sz="1800">
                <a:solidFill>
                  <a:schemeClr val="accent2"/>
                </a:solidFill>
              </a:rPr>
              <a:t>INT_MAX</a:t>
            </a:r>
            <a:r>
              <a:rPr lang="en-US" altLang="en-US" sz="1800"/>
              <a:t> </a:t>
            </a:r>
            <a:r>
              <a:rPr lang="cs-CZ" altLang="en-US" sz="1800"/>
              <a:t>(</a:t>
            </a:r>
            <a:r>
              <a:rPr lang="en-US" altLang="en-US" sz="1800"/>
              <a:t>+2,147,483,647</a:t>
            </a:r>
            <a:r>
              <a:rPr lang="cs-CZ" altLang="en-US" sz="1800"/>
              <a:t>)</a:t>
            </a:r>
            <a:r>
              <a:rPr lang="en-US" altLang="en-US" sz="2000"/>
              <a:t> </a:t>
            </a:r>
            <a:endParaRPr lang="cs-CZ" altLang="en-US" sz="2000"/>
          </a:p>
          <a:p>
            <a:pPr eaLnBrk="1" hangingPunct="1">
              <a:lnSpc>
                <a:spcPct val="80000"/>
              </a:lnSpc>
            </a:pPr>
            <a:r>
              <a:rPr lang="en-US" altLang="en-US" sz="2400">
                <a:solidFill>
                  <a:schemeClr val="accent2"/>
                </a:solidFill>
              </a:rPr>
              <a:t>CHAR_BIT</a:t>
            </a:r>
            <a:r>
              <a:rPr lang="en-US" altLang="en-US" sz="2400"/>
              <a:t> </a:t>
            </a:r>
            <a:r>
              <a:rPr lang="cs-CZ" altLang="en-US" sz="2400"/>
              <a:t>– počet bitů v jednom </a:t>
            </a:r>
            <a:r>
              <a:rPr lang="cs-CZ" altLang="en-US" sz="2400" b="1">
                <a:latin typeface="Courier New" pitchFamily="49" charset="0"/>
              </a:rPr>
              <a:t>char</a:t>
            </a:r>
            <a:endParaRPr lang="cs-CZ" altLang="en-US" sz="2400"/>
          </a:p>
          <a:p>
            <a:pPr lvl="1" eaLnBrk="1" hangingPunct="1">
              <a:lnSpc>
                <a:spcPct val="80000"/>
              </a:lnSpc>
            </a:pPr>
            <a:r>
              <a:rPr lang="cs-CZ" altLang="en-US" sz="2000"/>
              <a:t>typicky 8 bitů, ale např. DSP mají často 16 a víc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 sz="2400"/>
              <a:t>Možný rozdíl mezi překladem pro 32</a:t>
            </a:r>
            <a:r>
              <a:rPr lang="en-US" altLang="en-US" sz="2400"/>
              <a:t>/</a:t>
            </a:r>
            <a:r>
              <a:rPr lang="cs-CZ" altLang="en-US" sz="2400"/>
              <a:t>64 bitovou architekturu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>
                <a:solidFill>
                  <a:schemeClr val="accent2"/>
                </a:solidFill>
              </a:rPr>
              <a:t>LONG_MAX</a:t>
            </a:r>
            <a:r>
              <a:rPr lang="en-US" altLang="en-US" sz="2000"/>
              <a:t> </a:t>
            </a:r>
            <a:r>
              <a:rPr lang="cs-CZ" altLang="en-US" sz="2000"/>
              <a:t>(32bit) == </a:t>
            </a:r>
            <a:r>
              <a:rPr lang="en-US" altLang="en-US" sz="2000"/>
              <a:t>+2,147,483,647</a:t>
            </a:r>
            <a:r>
              <a:rPr lang="cs-CZ" altLang="en-US" sz="200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000">
                <a:solidFill>
                  <a:schemeClr val="accent2"/>
                </a:solidFill>
              </a:rPr>
              <a:t>LONG_MAX</a:t>
            </a:r>
            <a:r>
              <a:rPr lang="en-US" altLang="en-US" sz="2000"/>
              <a:t> </a:t>
            </a:r>
            <a:r>
              <a:rPr lang="cs-CZ" altLang="en-US" sz="2000"/>
              <a:t>(64bit) == </a:t>
            </a:r>
            <a:r>
              <a:rPr lang="en-US" altLang="en-US" sz="2000"/>
              <a:t>+9,223,372,036,854,775,807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&lt;ctype.h&gt;</a:t>
            </a:r>
            <a:r>
              <a:rPr lang="cs-CZ" altLang="en-US"/>
              <a:t> - zjištění typu znaku</a:t>
            </a:r>
            <a:endParaRPr lang="en-US" altLang="en-US"/>
          </a:p>
        </p:txBody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isalnum(c) </a:t>
            </a:r>
            <a:r>
              <a:rPr lang="cs-CZ" altLang="en-US" sz="2400"/>
              <a:t>– číslo nebo písmeno</a:t>
            </a:r>
            <a:r>
              <a:rPr lang="en-US" altLang="en-US" sz="2400"/>
              <a:t>		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iscntrl(c) </a:t>
            </a:r>
            <a:r>
              <a:rPr lang="cs-CZ" altLang="en-US" sz="2400"/>
              <a:t>– řídící znaky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/>
              <a:t>ASCII </a:t>
            </a:r>
            <a:r>
              <a:rPr lang="cs-CZ" altLang="en-US" sz="2000"/>
              <a:t>kód </a:t>
            </a:r>
            <a:r>
              <a:rPr lang="en-US" altLang="en-US" sz="2000"/>
              <a:t>0x00 </a:t>
            </a:r>
            <a:r>
              <a:rPr lang="cs-CZ" altLang="en-US" sz="2000"/>
              <a:t>- </a:t>
            </a:r>
            <a:r>
              <a:rPr lang="en-US" altLang="en-US" sz="2000"/>
              <a:t>0x1f</a:t>
            </a:r>
            <a:r>
              <a:rPr lang="cs-CZ" altLang="en-US" sz="2000"/>
              <a:t>, </a:t>
            </a:r>
            <a:r>
              <a:rPr lang="en-US" altLang="en-US" sz="2000"/>
              <a:t>0x7f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isdigit(c)</a:t>
            </a:r>
            <a:r>
              <a:rPr lang="cs-CZ" altLang="en-US" sz="2400"/>
              <a:t> – čísla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islower(c)</a:t>
            </a:r>
            <a:r>
              <a:rPr lang="cs-CZ" altLang="en-US" sz="2400"/>
              <a:t> – malá písmena</a:t>
            </a:r>
            <a:r>
              <a:rPr lang="en-US" altLang="en-US" sz="2400"/>
              <a:t> </a:t>
            </a:r>
            <a:r>
              <a:rPr lang="cs-CZ" altLang="en-US" sz="2400"/>
              <a:t>(</a:t>
            </a:r>
            <a:r>
              <a:rPr lang="en-US" altLang="en-US" sz="2400"/>
              <a:t>'a' – 'z'</a:t>
            </a:r>
            <a:r>
              <a:rPr lang="cs-CZ" altLang="en-US" sz="2400"/>
              <a:t>)</a:t>
            </a:r>
            <a:r>
              <a:rPr lang="en-US" altLang="en-US" sz="2400"/>
              <a:t>	 	</a:t>
            </a:r>
            <a:endParaRPr lang="cs-CZ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isprint(c)</a:t>
            </a:r>
            <a:r>
              <a:rPr lang="cs-CZ" altLang="en-US" sz="2400"/>
              <a:t> – tisknutelné znaky</a:t>
            </a:r>
            <a:r>
              <a:rPr lang="en-US" altLang="en-US" sz="2400"/>
              <a:t>	</a:t>
            </a:r>
            <a:endParaRPr lang="cs-CZ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ispunct(c) </a:t>
            </a:r>
            <a:r>
              <a:rPr lang="cs-CZ" altLang="en-US" sz="2400"/>
              <a:t>–</a:t>
            </a:r>
            <a:r>
              <a:rPr lang="en-US" altLang="en-US" sz="2400"/>
              <a:t> </a:t>
            </a:r>
            <a:r>
              <a:rPr lang="cs-CZ" altLang="en-US" sz="2400"/>
              <a:t>interpunkční znamínka (, </a:t>
            </a:r>
            <a:r>
              <a:rPr lang="en-US" altLang="en-US" sz="2400"/>
              <a:t>; ! ...</a:t>
            </a:r>
            <a:r>
              <a:rPr lang="cs-CZ" altLang="en-US" sz="240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isspace(c) </a:t>
            </a:r>
            <a:r>
              <a:rPr lang="cs-CZ" altLang="en-US" sz="2400"/>
              <a:t>–</a:t>
            </a:r>
            <a:r>
              <a:rPr lang="en-US" altLang="en-US" sz="2400"/>
              <a:t> </a:t>
            </a:r>
            <a:r>
              <a:rPr lang="cs-CZ" altLang="en-US" sz="2400"/>
              <a:t>bílé znaky</a:t>
            </a:r>
            <a:r>
              <a:rPr lang="en-US" altLang="en-US" sz="2400"/>
              <a:t> (</a:t>
            </a:r>
            <a:r>
              <a:rPr lang="cs-CZ" altLang="en-US" sz="2400"/>
              <a:t>mezera, \t \n ...</a:t>
            </a:r>
            <a:r>
              <a:rPr lang="en-US" altLang="en-US" sz="2400"/>
              <a:t>)		</a:t>
            </a:r>
            <a:endParaRPr lang="cs-CZ" altLang="en-US" sz="24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isupper(c) </a:t>
            </a:r>
            <a:r>
              <a:rPr lang="cs-CZ" altLang="en-US" sz="2400"/>
              <a:t>- velká písmena</a:t>
            </a:r>
            <a:r>
              <a:rPr lang="en-US" altLang="en-US" sz="2400"/>
              <a:t> </a:t>
            </a:r>
            <a:r>
              <a:rPr lang="cs-CZ" altLang="en-US" sz="2400"/>
              <a:t>(</a:t>
            </a:r>
            <a:r>
              <a:rPr lang="en-US" altLang="en-US" sz="2400"/>
              <a:t>'A' – 'Z'</a:t>
            </a:r>
            <a:r>
              <a:rPr lang="cs-CZ" altLang="en-US" sz="240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Některé znaky mohou splňovat více podmínek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např. </a:t>
            </a:r>
            <a:r>
              <a:rPr lang="en-US" altLang="en-US" sz="2000"/>
              <a:t>iscntrl</a:t>
            </a:r>
            <a:r>
              <a:rPr lang="cs-CZ" altLang="en-US" sz="2000"/>
              <a:t>(</a:t>
            </a:r>
            <a:r>
              <a:rPr lang="en-US" altLang="en-US" sz="2000"/>
              <a:t>'</a:t>
            </a:r>
            <a:r>
              <a:rPr lang="cs-CZ" altLang="en-US" sz="2000"/>
              <a:t>\n</a:t>
            </a:r>
            <a:r>
              <a:rPr lang="en-US" altLang="en-US" sz="2000"/>
              <a:t>'), isspace</a:t>
            </a:r>
            <a:r>
              <a:rPr lang="cs-CZ" altLang="en-US" sz="2000"/>
              <a:t>(</a:t>
            </a:r>
            <a:r>
              <a:rPr lang="en-US" altLang="en-US" sz="2000"/>
              <a:t>'</a:t>
            </a:r>
            <a:r>
              <a:rPr lang="cs-CZ" altLang="en-US" sz="2000"/>
              <a:t>\n</a:t>
            </a:r>
            <a:r>
              <a:rPr lang="en-US" altLang="en-US" sz="2000"/>
              <a:t>')</a:t>
            </a:r>
            <a:r>
              <a:rPr lang="cs-CZ" altLang="en-US" sz="2000"/>
              <a:t> </a:t>
            </a:r>
            <a:endParaRPr lang="en-US" altLang="en-US" sz="2000"/>
          </a:p>
          <a:p>
            <a:pPr eaLnBrk="1" hangingPunct="1">
              <a:lnSpc>
                <a:spcPct val="90000"/>
              </a:lnSpc>
            </a:pPr>
            <a:r>
              <a:rPr lang="en-US" altLang="en-US" sz="2400"/>
              <a:t>Knihovna &lt;wctype.h&gt; pro </a:t>
            </a:r>
            <a:r>
              <a:rPr lang="cs-CZ" altLang="en-US" sz="2400"/>
              <a:t>široké znaky (w</a:t>
            </a:r>
            <a:r>
              <a:rPr lang="en-US" altLang="en-US" sz="2400"/>
              <a:t>isalnum</a:t>
            </a:r>
            <a:r>
              <a:rPr lang="cs-CZ" altLang="en-US" sz="2400"/>
              <a:t>()...)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&lt;string.h&gt; - </a:t>
            </a:r>
            <a:r>
              <a:rPr lang="cs-CZ" altLang="en-US"/>
              <a:t>funkce pro práci s pamětí</a:t>
            </a:r>
            <a:endParaRPr lang="en-US" altLang="en-US"/>
          </a:p>
        </p:txBody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/>
              <a:t>string.h obsahuje funkce pro </a:t>
            </a:r>
            <a:r>
              <a:rPr lang="cs-CZ" altLang="en-US" sz="2000"/>
              <a:t>práci s řetězci (strcpy, strlen...)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/>
              <a:t>Navíc obsahuje rychlé funkce pro práci s pamětí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operace nad pamětí začínající na adrese X o délce Y bajtů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memset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*,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c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size_t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n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);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nastaví zadanou oblast paměti na znak C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memcpy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dest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src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size_t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n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);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zkopíruje ze </a:t>
            </a:r>
            <a:r>
              <a:rPr lang="en-US" altLang="en-US" sz="1800"/>
              <a:t>src</a:t>
            </a:r>
            <a:r>
              <a:rPr lang="cs-CZ" altLang="en-US" sz="1800"/>
              <a:t> do </a:t>
            </a:r>
            <a:r>
              <a:rPr lang="en-US" altLang="en-US" sz="1800"/>
              <a:t>dest n</a:t>
            </a:r>
            <a:r>
              <a:rPr lang="cs-CZ" altLang="en-US" sz="1800"/>
              <a:t> bajtů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memcmp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s1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s2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size_t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n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);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porovná bloky paměti na bajtové úrovni (stejné </a:t>
            </a:r>
            <a:r>
              <a:rPr lang="en-US" altLang="en-US" sz="1800"/>
              <a:t>=&gt; </a:t>
            </a:r>
            <a:r>
              <a:rPr lang="cs-CZ" altLang="en-US" sz="1800"/>
              <a:t>0)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 i="1"/>
              <a:t>?Jak se liší memcpy a strcpy? 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/>
              <a:t>Pracuje na úrovni bajtů – je nutné spočítat velikost položek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800">
                <a:solidFill>
                  <a:srgbClr val="000000"/>
                </a:solidFill>
                <a:latin typeface="Verdana" pitchFamily="34" charset="0"/>
              </a:rPr>
              <a:t>memset</a:t>
            </a:r>
            <a:r>
              <a:rPr lang="en-US" altLang="en-US" sz="1800" b="1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800">
                <a:solidFill>
                  <a:srgbClr val="000000"/>
                </a:solidFill>
                <a:latin typeface="Verdana" pitchFamily="34" charset="0"/>
              </a:rPr>
              <a:t>intArray</a:t>
            </a:r>
            <a:r>
              <a:rPr lang="en-US" altLang="en-US" sz="1800" b="1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8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80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800" b="1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8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Verdana" pitchFamily="34" charset="0"/>
              </a:rPr>
              <a:t>intArrayLen</a:t>
            </a:r>
            <a:r>
              <a:rPr lang="en-US" altLang="en-US" sz="18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800" b="1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8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800" b="1">
                <a:solidFill>
                  <a:srgbClr val="00007F"/>
                </a:solidFill>
                <a:latin typeface="Verdana" pitchFamily="34" charset="0"/>
              </a:rPr>
              <a:t>sizeof</a:t>
            </a:r>
            <a:r>
              <a:rPr lang="en-US" altLang="en-US" sz="1800" b="1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800" b="1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800" b="1">
                <a:solidFill>
                  <a:srgbClr val="000000"/>
                </a:solidFill>
                <a:latin typeface="Verdana" pitchFamily="34" charset="0"/>
              </a:rPr>
              <a:t>))</a:t>
            </a:r>
            <a:r>
              <a:rPr lang="en-US" altLang="en-US" sz="180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při </a:t>
            </a:r>
            <a:r>
              <a:rPr lang="en-US" altLang="en-US" sz="1800"/>
              <a:t>dynamick</a:t>
            </a:r>
            <a:r>
              <a:rPr lang="cs-CZ" altLang="en-US" sz="1800"/>
              <a:t>é</a:t>
            </a:r>
            <a:r>
              <a:rPr lang="en-US" altLang="en-US" sz="1800"/>
              <a:t> alokaci</a:t>
            </a:r>
            <a:r>
              <a:rPr lang="cs-CZ" altLang="en-US" sz="1800"/>
              <a:t> máte délku v bajtech </a:t>
            </a:r>
            <a:r>
              <a:rPr lang="en-US" altLang="en-US" sz="1800"/>
              <a:t>typicky </a:t>
            </a:r>
            <a:r>
              <a:rPr lang="cs-CZ" altLang="en-US" sz="1800"/>
              <a:t>spočtenu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000"/>
              <a:t>Výrazně rychlejší než práce v cyklu po prvcích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1800"/>
              <a:t>kopírování paměťových bloků bez ohledu na sémantiku uložené hodnoty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&lt;time.h&gt; </a:t>
            </a:r>
            <a:r>
              <a:rPr lang="cs-CZ" altLang="en-US"/>
              <a:t>Práce s časem</a:t>
            </a:r>
            <a:endParaRPr lang="en-US" altLang="en-US"/>
          </a:p>
        </p:txBody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Funkce pro získávání času</a:t>
            </a:r>
          </a:p>
          <a:p>
            <a:pPr lvl="1" eaLnBrk="1" hangingPunct="1"/>
            <a:r>
              <a:rPr lang="cs-CZ" altLang="en-US"/>
              <a:t>time() – počet sekund od </a:t>
            </a:r>
            <a:r>
              <a:rPr lang="en-US" altLang="en-US"/>
              <a:t>00:00</a:t>
            </a:r>
            <a:r>
              <a:rPr lang="cs-CZ" altLang="en-US"/>
              <a:t>, 1. ledna, </a:t>
            </a:r>
            <a:r>
              <a:rPr lang="en-US" altLang="en-US"/>
              <a:t>1970 UTC </a:t>
            </a:r>
            <a:endParaRPr lang="cs-CZ" altLang="en-US"/>
          </a:p>
          <a:p>
            <a:pPr lvl="1" eaLnBrk="1" hangingPunct="1"/>
            <a:r>
              <a:rPr lang="cs-CZ" altLang="en-US"/>
              <a:t>clock() – „tiky“ od začátku programu (obvykle ms)</a:t>
            </a:r>
          </a:p>
          <a:p>
            <a:pPr eaLnBrk="1" hangingPunct="1"/>
            <a:r>
              <a:rPr lang="cs-CZ" altLang="en-US"/>
              <a:t>Funkce pro konverzi času (sekundy</a:t>
            </a:r>
            <a:r>
              <a:rPr lang="en-US" altLang="en-US">
                <a:sym typeface="Symbol" pitchFamily="18" charset="2"/>
              </a:rPr>
              <a:t></a:t>
            </a:r>
            <a:r>
              <a:rPr lang="en-US" altLang="en-US"/>
              <a:t>struct tm</a:t>
            </a:r>
            <a:r>
              <a:rPr lang="cs-CZ" altLang="en-US"/>
              <a:t>)</a:t>
            </a:r>
          </a:p>
          <a:p>
            <a:pPr lvl="1" eaLnBrk="1" hangingPunct="1"/>
            <a:r>
              <a:rPr lang="cs-CZ" altLang="en-US"/>
              <a:t>gmtime(), mktime()</a:t>
            </a:r>
          </a:p>
          <a:p>
            <a:pPr eaLnBrk="1" hangingPunct="1"/>
            <a:r>
              <a:rPr lang="cs-CZ" altLang="en-US"/>
              <a:t>Formátování času a výpis</a:t>
            </a:r>
          </a:p>
          <a:p>
            <a:pPr lvl="1" eaLnBrk="1" hangingPunct="1"/>
            <a:r>
              <a:rPr lang="cs-CZ" altLang="en-US"/>
              <a:t>ctime()</a:t>
            </a:r>
            <a:r>
              <a:rPr lang="en-US" altLang="en-US"/>
              <a:t> – lidsky </a:t>
            </a:r>
            <a:r>
              <a:rPr lang="cs-CZ" altLang="en-US"/>
              <a:t>čitelný řetězec, lokální čas</a:t>
            </a:r>
            <a:endParaRPr lang="en-US" altLang="en-US"/>
          </a:p>
          <a:p>
            <a:pPr lvl="1" eaLnBrk="1" hangingPunct="1"/>
            <a:r>
              <a:rPr lang="cs-CZ" altLang="en-US"/>
              <a:t>asctime()</a:t>
            </a:r>
            <a:r>
              <a:rPr lang="en-US" altLang="en-US"/>
              <a:t> – lidsky </a:t>
            </a:r>
            <a:r>
              <a:rPr lang="cs-CZ" altLang="en-US"/>
              <a:t>čitelný řetězec, UTC</a:t>
            </a:r>
            <a:endParaRPr lang="en-US" altLang="en-US"/>
          </a:p>
          <a:p>
            <a:pPr lvl="1" eaLnBrk="1" hangingPunct="1"/>
            <a:r>
              <a:rPr lang="en-US" altLang="en-US"/>
              <a:t>str</a:t>
            </a:r>
            <a:r>
              <a:rPr lang="cs-CZ" altLang="en-US"/>
              <a:t>f</a:t>
            </a:r>
            <a:r>
              <a:rPr lang="en-US" altLang="en-US"/>
              <a:t>time</a:t>
            </a:r>
            <a:r>
              <a:rPr lang="cs-CZ" altLang="en-US"/>
              <a:t>()</a:t>
            </a:r>
            <a:r>
              <a:rPr lang="en-US" altLang="en-US"/>
              <a:t> –</a:t>
            </a:r>
            <a:r>
              <a:rPr lang="cs-CZ" altLang="en-US"/>
              <a:t> formátování do řetězce dle masky</a:t>
            </a:r>
          </a:p>
          <a:p>
            <a:pPr lvl="2" eaLnBrk="1" hangingPunct="1"/>
            <a:r>
              <a:rPr lang="en-US" altLang="en-US"/>
              <a:t>%M minuty ... </a:t>
            </a:r>
            <a:endParaRPr lang="cs-CZ" altLang="en-US"/>
          </a:p>
          <a:p>
            <a:pPr lvl="1" eaLnBrk="1" hangingPunct="1"/>
            <a:endParaRPr lang="en-US" altLang="en-US"/>
          </a:p>
        </p:txBody>
      </p:sp>
      <p:sp>
        <p:nvSpPr>
          <p:cNvPr id="39941" name="TextBox 1"/>
          <p:cNvSpPr txBox="1">
            <a:spLocks noChangeArrowheads="1"/>
          </p:cNvSpPr>
          <p:nvPr/>
        </p:nvSpPr>
        <p:spPr bwMode="auto">
          <a:xfrm>
            <a:off x="4953000" y="-76200"/>
            <a:ext cx="4343400" cy="21240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struct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{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tm_sec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Seconds: 0-59 (K&amp;R says 0-61?)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tm_min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Minutes: 0-59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tm_hour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Hours since midnight: 0-23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tm_mday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Day of the month: 1-31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tm_mon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Months *since* january: 0-11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tm_year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Years since 1900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tm_wday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Days since Sunday (0-6)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tm_yday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Days since Jan. 1: 0-365 */</a:t>
            </a:r>
            <a:endParaRPr lang="en-GB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  </a:t>
            </a:r>
            <a:r>
              <a:rPr lang="en-GB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    </a:t>
            </a:r>
            <a:r>
              <a:rPr lang="en-GB" altLang="en-US" sz="1200" b="0">
                <a:solidFill>
                  <a:srgbClr val="000000"/>
                </a:solidFill>
                <a:latin typeface="Verdana" pitchFamily="34" charset="0"/>
              </a:rPr>
              <a:t>tm_isdst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GB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/* +1 Daylight Savings Time, 0 No               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100" b="0">
                <a:solidFill>
                  <a:srgbClr val="007F00"/>
                </a:solidFill>
                <a:latin typeface="Comic Sans MS" pitchFamily="66" charset="0"/>
              </a:rPr>
              <a:t>                                       DST,-1 don't know */</a:t>
            </a:r>
            <a:r>
              <a:rPr lang="en-GB" altLang="en-US" sz="1200">
                <a:solidFill>
                  <a:srgbClr val="000000"/>
                </a:solidFill>
                <a:latin typeface="Verdana" pitchFamily="34" charset="0"/>
              </a:rPr>
              <a:t>};</a:t>
            </a:r>
            <a:endParaRPr lang="en-GB" altLang="en-US"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Zobrazení času - ukázka</a:t>
            </a:r>
            <a:endParaRPr lang="en-US" altLang="en-US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304800" y="1320800"/>
            <a:ext cx="5937250" cy="4356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itchFamily="49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7F7F00"/>
                </a:solidFill>
                <a:latin typeface="Courier New" pitchFamily="49" charset="0"/>
              </a:rPr>
              <a:t>#include &lt;time.h&gt;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main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time_t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timer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NULL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7F007F"/>
                </a:solidFill>
                <a:latin typeface="Courier New" pitchFamily="49" charset="0"/>
              </a:rPr>
              <a:t>"ctime is %s\n"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ctime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(&amp;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timer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struct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tm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tmTime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gmtime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(&amp;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timer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7F007F"/>
                </a:solidFill>
                <a:latin typeface="Courier New" pitchFamily="49" charset="0"/>
              </a:rPr>
              <a:t>"UTC  is %s\n"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asctime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tmTime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tmTime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localtime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(&amp;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timer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7F007F"/>
                </a:solidFill>
                <a:latin typeface="Courier New" pitchFamily="49" charset="0"/>
              </a:rPr>
              <a:t>"Local time is %s\n"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asctime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tmTime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shortDateLen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itchFamily="49" charset="0"/>
              </a:rPr>
              <a:t>20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shortDate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shortDateLen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];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strftime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shortDate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shortDateLen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7F007F"/>
                </a:solidFill>
                <a:latin typeface="Courier New" pitchFamily="49" charset="0"/>
              </a:rPr>
              <a:t>"%Y/%m"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tmTime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puts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400" b="0">
                <a:solidFill>
                  <a:srgbClr val="000000"/>
                </a:solidFill>
                <a:latin typeface="Courier New" pitchFamily="49" charset="0"/>
              </a:rPr>
              <a:t>shortDate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  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4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4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4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4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915461" name="Text Box 5"/>
          <p:cNvSpPr txBox="1">
            <a:spLocks noChangeArrowheads="1"/>
          </p:cNvSpPr>
          <p:nvPr/>
        </p:nvSpPr>
        <p:spPr bwMode="auto">
          <a:xfrm>
            <a:off x="3352800" y="5105400"/>
            <a:ext cx="4838700" cy="1079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ctime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is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Mon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May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16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09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: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36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: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05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2011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UTC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is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Mon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May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16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07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: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36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: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05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2011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Local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time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is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Mon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May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16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09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: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36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: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05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2011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2011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/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05</a:t>
            </a:r>
            <a:endParaRPr lang="en-US" altLang="en-US" sz="16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546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Měření času operace</a:t>
            </a:r>
            <a:endParaRPr lang="en-US" altLang="en-US"/>
          </a:p>
        </p:txBody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/>
              <a:t>time() vrací naměřený čas s přesností 1 sekundy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není většinou vhodné na přesné měření délky operací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Přesnější měření možné pomocí funkce clock()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vrátí počet "tiků" od startu programu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makro </a:t>
            </a:r>
            <a:r>
              <a:rPr lang="en-US" altLang="en-US" sz="2000">
                <a:solidFill>
                  <a:srgbClr val="000000"/>
                </a:solidFill>
              </a:rPr>
              <a:t>CLOCKS_PER_SEC</a:t>
            </a:r>
            <a:r>
              <a:rPr lang="cs-CZ" altLang="en-US" sz="2000">
                <a:solidFill>
                  <a:srgbClr val="000000"/>
                </a:solidFill>
              </a:rPr>
              <a:t> definuje počet tiků za sekundu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 sz="2000">
                <a:solidFill>
                  <a:srgbClr val="000000"/>
                </a:solidFill>
              </a:rPr>
              <a:t>např. 1000 </a:t>
            </a:r>
            <a:r>
              <a:rPr lang="en-US" altLang="en-US" sz="2000">
                <a:solidFill>
                  <a:srgbClr val="000000"/>
                </a:solidFill>
              </a:rPr>
              <a:t>=&gt; </a:t>
            </a:r>
            <a:r>
              <a:rPr lang="cs-CZ" altLang="en-US" sz="2000">
                <a:solidFill>
                  <a:srgbClr val="000000"/>
                </a:solidFill>
              </a:rPr>
              <a:t>přesnost řádově na </a:t>
            </a:r>
            <a:r>
              <a:rPr lang="en-US" altLang="en-US" sz="2000">
                <a:solidFill>
                  <a:srgbClr val="000000"/>
                </a:solidFill>
              </a:rPr>
              <a:t>milisekundy</a:t>
            </a:r>
            <a:endParaRPr lang="cs-CZ" altLang="en-US" sz="200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cs-CZ" altLang="en-US" sz="2400">
                <a:solidFill>
                  <a:srgbClr val="000000"/>
                </a:solidFill>
              </a:rPr>
              <a:t>Pro krátké operace to většinou nestačí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>
                <a:solidFill>
                  <a:srgbClr val="000000"/>
                </a:solidFill>
              </a:rPr>
              <a:t>lze řešit provedením operace v cyklu s velkým množstvím iterací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Pozor na optimalizace překladače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chceme měřit rychlost v Release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některé části kódu mohou být zcela odstraněny (nepoužité proměnné) nebo vyhodnoceny při překladu (konstanty)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Pozor na vliv ostatních komponent (cache...)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Rekurzivní funkce - motivace</a:t>
            </a:r>
            <a:endParaRPr lang="en-US" altLang="en-US"/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 dirty="0"/>
              <a:t>Některé algoritmy M na vstupních datech X lze přirozeně vyjádřit jako sérii M nad menšími instancemi dat X</a:t>
            </a:r>
          </a:p>
          <a:p>
            <a:pPr eaLnBrk="1" hangingPunct="1"/>
            <a:r>
              <a:rPr lang="cs-CZ" altLang="en-US" sz="2400" dirty="0"/>
              <a:t>Faktoriál: </a:t>
            </a:r>
            <a:r>
              <a:rPr lang="en-US" altLang="en-US" sz="2000" dirty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000" b="1" dirty="0">
                <a:solidFill>
                  <a:srgbClr val="000000"/>
                </a:solidFill>
                <a:latin typeface="Courier New" pitchFamily="49" charset="0"/>
              </a:rPr>
              <a:t>!</a:t>
            </a:r>
            <a:r>
              <a:rPr lang="en-US" altLang="en-US" sz="200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  <a:latin typeface="Courier New" pitchFamily="49" charset="0"/>
              </a:rPr>
              <a:t>==</a:t>
            </a:r>
            <a:r>
              <a:rPr lang="en-US" altLang="en-US" sz="200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000" b="1" dirty="0">
                <a:solidFill>
                  <a:srgbClr val="000000"/>
                </a:solidFill>
                <a:latin typeface="Courier New" pitchFamily="49" charset="0"/>
              </a:rPr>
              <a:t>*(</a:t>
            </a:r>
            <a:r>
              <a:rPr lang="en-US" altLang="en-US" sz="2000" dirty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000" b="1" dirty="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2000" dirty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2000" b="1" dirty="0">
                <a:solidFill>
                  <a:srgbClr val="000000"/>
                </a:solidFill>
                <a:latin typeface="Courier New" pitchFamily="49" charset="0"/>
              </a:rPr>
              <a:t>)*(</a:t>
            </a:r>
            <a:r>
              <a:rPr lang="en-US" altLang="en-US" sz="2000" dirty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2000" b="1" dirty="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2000" dirty="0">
                <a:solidFill>
                  <a:srgbClr val="007F7F"/>
                </a:solidFill>
                <a:latin typeface="Courier New" pitchFamily="49" charset="0"/>
              </a:rPr>
              <a:t>2</a:t>
            </a:r>
            <a:r>
              <a:rPr lang="en-US" altLang="en-US" sz="2000" b="1" dirty="0">
                <a:solidFill>
                  <a:srgbClr val="000000"/>
                </a:solidFill>
                <a:latin typeface="Courier New" pitchFamily="49" charset="0"/>
              </a:rPr>
              <a:t>)*...*</a:t>
            </a:r>
            <a:r>
              <a:rPr lang="en-US" altLang="en-US" sz="2000" dirty="0">
                <a:solidFill>
                  <a:srgbClr val="007F7F"/>
                </a:solidFill>
                <a:latin typeface="Courier New" pitchFamily="49" charset="0"/>
              </a:rPr>
              <a:t>2</a:t>
            </a:r>
            <a:r>
              <a:rPr lang="en-US" altLang="en-US" sz="2000" b="1" dirty="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000" dirty="0">
                <a:solidFill>
                  <a:srgbClr val="007F7F"/>
                </a:solidFill>
                <a:latin typeface="Courier New" pitchFamily="49" charset="0"/>
              </a:rPr>
              <a:t>1</a:t>
            </a:r>
            <a:endParaRPr lang="en-US" altLang="en-US" sz="2000" dirty="0">
              <a:latin typeface="Courier New" pitchFamily="49" charset="0"/>
            </a:endParaRPr>
          </a:p>
          <a:p>
            <a:pPr lvl="1" eaLnBrk="1" hangingPunct="1"/>
            <a:r>
              <a:rPr lang="cs-CZ" altLang="en-US" sz="2000" dirty="0"/>
              <a:t>imperativní řešení:</a:t>
            </a:r>
            <a:endParaRPr lang="en-US" altLang="en-US" sz="2000" dirty="0"/>
          </a:p>
          <a:p>
            <a:pPr eaLnBrk="1" hangingPunct="1"/>
            <a:endParaRPr lang="en-US" altLang="en-US" sz="2400" dirty="0"/>
          </a:p>
          <a:p>
            <a:pPr eaLnBrk="1" hangingPunct="1"/>
            <a:endParaRPr lang="en-US" altLang="en-US" sz="2400" dirty="0"/>
          </a:p>
          <a:p>
            <a:pPr eaLnBrk="1" hangingPunct="1"/>
            <a:endParaRPr lang="en-US" altLang="en-US" sz="2400" dirty="0"/>
          </a:p>
          <a:p>
            <a:pPr eaLnBrk="1" hangingPunct="1"/>
            <a:r>
              <a:rPr lang="cs-CZ" altLang="en-US" sz="2400" dirty="0"/>
              <a:t>Myšlenka řešení pomocí rekurze:</a:t>
            </a:r>
          </a:p>
          <a:p>
            <a:pPr lvl="1" eaLnBrk="1" hangingPunct="1"/>
            <a:r>
              <a:rPr lang="en-US" altLang="en-US" sz="2000" dirty="0"/>
              <a:t>N! == N x (N-1)!    a      0! == 1   </a:t>
            </a:r>
            <a:endParaRPr lang="cs-CZ" altLang="en-US" sz="2000" dirty="0"/>
          </a:p>
        </p:txBody>
      </p:sp>
      <p:sp>
        <p:nvSpPr>
          <p:cNvPr id="700422" name="Text Box 6"/>
          <p:cNvSpPr txBox="1">
            <a:spLocks noChangeArrowheads="1"/>
          </p:cNvSpPr>
          <p:nvPr/>
        </p:nvSpPr>
        <p:spPr bwMode="auto">
          <a:xfrm>
            <a:off x="1676400" y="5181600"/>
            <a:ext cx="5108575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800"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if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&gt;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else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700423" name="Text Box 7"/>
          <p:cNvSpPr txBox="1">
            <a:spLocks noChangeArrowheads="1"/>
          </p:cNvSpPr>
          <p:nvPr/>
        </p:nvSpPr>
        <p:spPr bwMode="auto">
          <a:xfrm>
            <a:off x="3810000" y="2590800"/>
            <a:ext cx="3764172" cy="184665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dirty="0" err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>
                <a:solidFill>
                  <a:srgbClr val="000000"/>
                </a:solidFill>
                <a:latin typeface="Courier New" pitchFamily="49" charset="0"/>
              </a:rPr>
              <a:t>fact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1800" dirty="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1800" dirty="0">
                <a:latin typeface="Courier New" pitchFamily="49" charset="0"/>
              </a:rPr>
              <a:t> </a:t>
            </a:r>
            <a:r>
              <a:rPr lang="en-US" altLang="en-US" sz="1600" b="0" dirty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{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600" dirty="0" err="1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>
                <a:solidFill>
                  <a:srgbClr val="000000"/>
                </a:solidFill>
                <a:latin typeface="Courier New" pitchFamily="49" charset="0"/>
              </a:rPr>
              <a:t>res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sv-SE" altLang="en-US" sz="1600" dirty="0">
                <a:solidFill>
                  <a:srgbClr val="00007F"/>
                </a:solidFill>
                <a:latin typeface="Courier New" pitchFamily="49" charset="0"/>
              </a:rPr>
              <a:t>for</a:t>
            </a:r>
            <a:r>
              <a:rPr lang="sv-SE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dirty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1600" dirty="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 dirty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1600" dirty="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cs-CZ" altLang="en-US" sz="1600" b="0" dirty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sv-SE" altLang="en-US" sz="1600" dirty="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sv-SE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 dirty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dirty="0">
                <a:solidFill>
                  <a:srgbClr val="000000"/>
                </a:solidFill>
                <a:latin typeface="Courier New" pitchFamily="49" charset="0"/>
              </a:rPr>
              <a:t>&gt;</a:t>
            </a:r>
            <a:r>
              <a:rPr lang="sv-SE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 dirty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sv-SE" altLang="en-US" sz="1600" dirty="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sv-SE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1600" b="0" dirty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1600" dirty="0">
                <a:solidFill>
                  <a:srgbClr val="000000"/>
                </a:solidFill>
                <a:latin typeface="Courier New" pitchFamily="49" charset="0"/>
              </a:rPr>
              <a:t>--){</a:t>
            </a:r>
            <a:r>
              <a:rPr lang="sv-SE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v-SE" altLang="en-US" sz="1600" b="0" dirty="0">
                <a:solidFill>
                  <a:srgbClr val="808080"/>
                </a:solidFill>
                <a:latin typeface="Courier New" pitchFamily="49" charset="0"/>
              </a:rPr>
              <a:t>     </a:t>
            </a:r>
            <a:r>
              <a:rPr lang="en-US" altLang="en-US" sz="1600" b="0" dirty="0">
                <a:solidFill>
                  <a:srgbClr val="000000"/>
                </a:solidFill>
                <a:latin typeface="Courier New" pitchFamily="49" charset="0"/>
              </a:rPr>
              <a:t>res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*=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  }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600" dirty="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 dirty="0">
                <a:solidFill>
                  <a:srgbClr val="000000"/>
                </a:solidFill>
                <a:latin typeface="Courier New" pitchFamily="49" charset="0"/>
              </a:rPr>
              <a:t>res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 dirty="0">
                <a:solidFill>
                  <a:srgbClr val="808080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0422" grpId="0" animBg="1"/>
      <p:bldP spid="70042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0" y="228600"/>
            <a:ext cx="8628063" cy="5969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7F7F00"/>
                </a:solidFill>
                <a:latin typeface="Courier New" pitchFamily="49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7F7F00"/>
                </a:solidFill>
                <a:latin typeface="Courier New" pitchFamily="49" charset="0"/>
              </a:rPr>
              <a:t>#include &lt;time.h&gt;</a:t>
            </a:r>
            <a:endParaRPr lang="cs-CZ" altLang="en-US" sz="1600" b="0">
              <a:solidFill>
                <a:srgbClr val="7F7F0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main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NUM_ITER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7F7F"/>
                </a:solidFill>
                <a:latin typeface="Courier New" pitchFamily="49" charset="0"/>
              </a:rPr>
              <a:t>1000000000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double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powValue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fr-FR" altLang="en-US" sz="1600">
                <a:solidFill>
                  <a:srgbClr val="00007F"/>
                </a:solidFill>
                <a:latin typeface="Courier New" pitchFamily="49" charset="0"/>
              </a:rPr>
              <a:t>double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3.1415</a:t>
            </a:r>
            <a:r>
              <a:rPr lang="fr-FR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fr-FR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7F00"/>
                </a:solidFill>
                <a:latin typeface="Courier New" pitchFamily="49" charset="0"/>
              </a:rPr>
              <a:t>// Run function once to remove "first run effects"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powValue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7F00"/>
                </a:solidFill>
                <a:latin typeface="Courier New" pitchFamily="49" charset="0"/>
              </a:rPr>
              <a:t>// Run function in iteration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clock_t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elapsed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clock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for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&lt;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NUM_ITER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++)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powValue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elapsed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+=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clock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7F007F"/>
                </a:solidFill>
                <a:latin typeface="Courier New" pitchFamily="49" charset="0"/>
              </a:rPr>
              <a:t>"Total ticks elapsed: %ld\n"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elapsed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7F007F"/>
                </a:solidFill>
                <a:latin typeface="Courier New" pitchFamily="49" charset="0"/>
              </a:rPr>
              <a:t>"Ticks per operation: %f\n"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elapsed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/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double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NUM_ITER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7F007F"/>
                </a:solidFill>
                <a:latin typeface="Courier New" pitchFamily="49" charset="0"/>
              </a:rPr>
              <a:t>"Operations per second: %ld\n"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         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round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CLOCKS_PER_SEC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/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elapsed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/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double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NUM_ITER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)));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940037" name="Text Box 5"/>
          <p:cNvSpPr txBox="1">
            <a:spLocks noChangeArrowheads="1"/>
          </p:cNvSpPr>
          <p:nvPr/>
        </p:nvSpPr>
        <p:spPr bwMode="auto">
          <a:xfrm>
            <a:off x="5029200" y="3124200"/>
            <a:ext cx="3806825" cy="1079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solidFill>
                  <a:schemeClr val="accent2"/>
                </a:solidFill>
                <a:latin typeface="Courier New" pitchFamily="49" charset="0"/>
              </a:rPr>
              <a:t>DEBUG build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Total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ticks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elapsed</a:t>
            </a:r>
            <a:r>
              <a:rPr lang="en-US" altLang="en-US" sz="1600">
                <a:solidFill>
                  <a:srgbClr val="000000"/>
                </a:solidFill>
                <a:latin typeface="Verdana" pitchFamily="34" charset="0"/>
              </a:rPr>
              <a:t>: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Verdana" pitchFamily="34" charset="0"/>
              </a:rPr>
              <a:t>2995</a:t>
            </a:r>
            <a:endParaRPr lang="en-US" altLang="en-US" sz="16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Ticks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per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operation</a:t>
            </a:r>
            <a:r>
              <a:rPr lang="en-US" altLang="en-US" sz="1600">
                <a:solidFill>
                  <a:srgbClr val="000000"/>
                </a:solidFill>
                <a:latin typeface="Verdana" pitchFamily="34" charset="0"/>
              </a:rPr>
              <a:t>: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Verdana" pitchFamily="34" charset="0"/>
              </a:rPr>
              <a:t>0.000003</a:t>
            </a:r>
            <a:endParaRPr lang="en-US" altLang="en-US" sz="16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Operations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per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second</a:t>
            </a:r>
            <a:r>
              <a:rPr lang="en-US" altLang="en-US" sz="1600">
                <a:solidFill>
                  <a:srgbClr val="000000"/>
                </a:solidFill>
                <a:latin typeface="Verdana" pitchFamily="34" charset="0"/>
              </a:rPr>
              <a:t>: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Verdana" pitchFamily="34" charset="0"/>
              </a:rPr>
              <a:t>402653184</a:t>
            </a:r>
            <a:endParaRPr lang="en-US" altLang="en-US" sz="1600"/>
          </a:p>
        </p:txBody>
      </p:sp>
      <p:sp>
        <p:nvSpPr>
          <p:cNvPr id="940038" name="Text Box 6"/>
          <p:cNvSpPr txBox="1">
            <a:spLocks noChangeArrowheads="1"/>
          </p:cNvSpPr>
          <p:nvPr/>
        </p:nvSpPr>
        <p:spPr bwMode="auto">
          <a:xfrm>
            <a:off x="5029200" y="5507038"/>
            <a:ext cx="3282950" cy="1079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>
                <a:solidFill>
                  <a:schemeClr val="accent2"/>
                </a:solidFill>
                <a:latin typeface="Courier New" pitchFamily="49" charset="0"/>
              </a:rPr>
              <a:t>RELEASE build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Total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ticks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elapsed</a:t>
            </a:r>
            <a:r>
              <a:rPr lang="en-US" altLang="en-US" sz="1600">
                <a:solidFill>
                  <a:srgbClr val="000000"/>
                </a:solidFill>
                <a:latin typeface="Verdana" pitchFamily="34" charset="0"/>
              </a:rPr>
              <a:t>: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cs-CZ" altLang="en-US" sz="1600" b="0">
                <a:solidFill>
                  <a:srgbClr val="007F7F"/>
                </a:solidFill>
                <a:latin typeface="Verdana" pitchFamily="34" charset="0"/>
              </a:rPr>
              <a:t>0</a:t>
            </a:r>
            <a:endParaRPr lang="en-US" altLang="en-US" sz="16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Ticks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per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operation</a:t>
            </a:r>
            <a:r>
              <a:rPr lang="en-US" altLang="en-US" sz="1600">
                <a:solidFill>
                  <a:srgbClr val="000000"/>
                </a:solidFill>
                <a:latin typeface="Verdana" pitchFamily="34" charset="0"/>
              </a:rPr>
              <a:t>: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Verdana" pitchFamily="34" charset="0"/>
              </a:rPr>
              <a:t>0.00000</a:t>
            </a:r>
            <a:r>
              <a:rPr lang="cs-CZ" altLang="en-US" sz="1600" b="0">
                <a:solidFill>
                  <a:srgbClr val="007F7F"/>
                </a:solidFill>
                <a:latin typeface="Verdana" pitchFamily="34" charset="0"/>
              </a:rPr>
              <a:t>0</a:t>
            </a:r>
            <a:endParaRPr lang="en-US" altLang="en-US" sz="16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Operations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per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Verdana" pitchFamily="34" charset="0"/>
              </a:rPr>
              <a:t>second</a:t>
            </a:r>
            <a:r>
              <a:rPr lang="en-US" altLang="en-US" sz="1600">
                <a:solidFill>
                  <a:srgbClr val="000000"/>
                </a:solidFill>
                <a:latin typeface="Verdana" pitchFamily="34" charset="0"/>
              </a:rPr>
              <a:t>:</a:t>
            </a:r>
            <a:r>
              <a:rPr lang="en-US" altLang="en-US" sz="16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600" b="0">
                <a:solidFill>
                  <a:srgbClr val="007F7F"/>
                </a:solidFill>
                <a:latin typeface="Verdana" pitchFamily="34" charset="0"/>
              </a:rPr>
              <a:t>0</a:t>
            </a:r>
            <a:endParaRPr lang="en-US" altLang="en-US" sz="1600"/>
          </a:p>
        </p:txBody>
      </p:sp>
      <p:pic>
        <p:nvPicPr>
          <p:cNvPr id="940039" name="Picture 7" descr="450px-Blue_question_m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638800"/>
            <a:ext cx="8477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0037" grpId="0" animBg="1"/>
      <p:bldP spid="94003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Pokročilé </a:t>
            </a:r>
            <a:r>
              <a:rPr lang="cs-CZ" altLang="en-US" dirty="0" err="1"/>
              <a:t>profilery</a:t>
            </a:r>
            <a:r>
              <a:rPr lang="cs-CZ" altLang="en-US" dirty="0"/>
              <a:t>: </a:t>
            </a:r>
            <a:r>
              <a:rPr lang="en-US" altLang="en-US" dirty="0"/>
              <a:t>MS V</a:t>
            </a:r>
            <a:r>
              <a:rPr lang="cs-CZ" altLang="en-US" dirty="0" err="1"/>
              <a:t>isual</a:t>
            </a:r>
            <a:r>
              <a:rPr lang="cs-CZ" altLang="en-US" dirty="0"/>
              <a:t> </a:t>
            </a:r>
            <a:r>
              <a:rPr lang="en-US" altLang="en-US" dirty="0"/>
              <a:t>S</a:t>
            </a:r>
            <a:r>
              <a:rPr lang="cs-CZ" altLang="en-US" dirty="0" err="1"/>
              <a:t>tudio</a:t>
            </a:r>
            <a:endParaRPr lang="en-US" altLang="en-US" dirty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3314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899592" y="6572250"/>
            <a:ext cx="2895600" cy="28575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pic>
        <p:nvPicPr>
          <p:cNvPr id="13317" name="Picture 4" descr="perf_Funct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89075"/>
            <a:ext cx="8382000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3808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899592" y="6572250"/>
            <a:ext cx="2895600" cy="285750"/>
          </a:xfrm>
          <a:prstGeom prst="rect">
            <a:avLst/>
          </a:prstGeom>
        </p:spPr>
        <p:txBody>
          <a:bodyPr/>
          <a:lstStyle/>
          <a:p>
            <a:r>
              <a:rPr lang="en-GB"/>
              <a:t>Úvod do C, 25.4.2016                  </a:t>
            </a:r>
            <a:endParaRPr lang="cs-CZ"/>
          </a:p>
        </p:txBody>
      </p:sp>
      <p:pic>
        <p:nvPicPr>
          <p:cNvPr id="1026" name="Picture 2" descr="D:\lco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5" y="0"/>
            <a:ext cx="9036496" cy="681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4050" y="6433591"/>
            <a:ext cx="7698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Taken from http://ltp.sourceforge.net/coverage/lcov/output/example/methods/iterate.c.gcov.html</a:t>
            </a:r>
            <a:endParaRPr lang="en-GB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123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&lt;stdlib.h&gt;</a:t>
            </a:r>
          </a:p>
        </p:txBody>
      </p:sp>
      <p:sp>
        <p:nvSpPr>
          <p:cNvPr id="97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/>
              <a:t>Funkce pro konverzi typů z řetězce do čísla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atoi, atof...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Generování pseudonáhodných sekvencí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deterministická sekvence čísel z počátečního semínka</a:t>
            </a:r>
            <a:endParaRPr lang="en-US" altLang="en-US" sz="2000"/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srand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unsigned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seed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);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cs-CZ" altLang="en-US" sz="2000"/>
              <a:t>- nastavení semínka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/>
              <a:t>často</a:t>
            </a:r>
            <a:r>
              <a:rPr lang="en-US" altLang="en-US"/>
              <a:t> </a:t>
            </a:r>
            <a:r>
              <a:rPr lang="cs-CZ" altLang="en-US"/>
              <a:t>srand(time(NULL))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200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Verdana" pitchFamily="34" charset="0"/>
              </a:rPr>
              <a:t>rand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2000" b="1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2000" b="1">
                <a:solidFill>
                  <a:srgbClr val="000000"/>
                </a:solidFill>
                <a:latin typeface="Verdana" pitchFamily="34" charset="0"/>
              </a:rPr>
              <a:t>);</a:t>
            </a:r>
            <a:r>
              <a:rPr lang="en-US" altLang="en-US" sz="2000">
                <a:latin typeface="Times New Roman" pitchFamily="18" charset="0"/>
              </a:rPr>
              <a:t> </a:t>
            </a:r>
            <a:r>
              <a:rPr lang="cs-CZ" altLang="en-US" sz="2000">
                <a:latin typeface="Times New Roman" pitchFamily="18" charset="0"/>
              </a:rPr>
              <a:t> </a:t>
            </a:r>
            <a:r>
              <a:rPr lang="cs-CZ" altLang="en-US" sz="2000"/>
              <a:t>- další náhodné číslo v sekvenci</a:t>
            </a:r>
          </a:p>
          <a:p>
            <a:pPr lvl="2" eaLnBrk="1" hangingPunct="1">
              <a:lnSpc>
                <a:spcPct val="90000"/>
              </a:lnSpc>
            </a:pPr>
            <a:r>
              <a:rPr lang="cs-CZ" altLang="en-US"/>
              <a:t>rand() vrací číslo z rozsahu </a:t>
            </a:r>
            <a:r>
              <a:rPr lang="en-US" altLang="en-US"/>
              <a:t>0 </a:t>
            </a:r>
            <a:r>
              <a:rPr lang="cs-CZ" altLang="en-US"/>
              <a:t>do </a:t>
            </a:r>
            <a:r>
              <a:rPr lang="en-US" altLang="en-US"/>
              <a:t>RAND_MAX  </a:t>
            </a:r>
            <a:r>
              <a:rPr lang="cs-CZ" altLang="en-US"/>
              <a:t>(</a:t>
            </a:r>
            <a:r>
              <a:rPr lang="en-US" altLang="en-US"/>
              <a:t>&gt;=32767</a:t>
            </a:r>
            <a:r>
              <a:rPr lang="cs-CZ" altLang="en-US"/>
              <a:t>)</a:t>
            </a:r>
            <a:endParaRPr lang="en-US" altLang="en-US"/>
          </a:p>
          <a:p>
            <a:pPr lvl="2" eaLnBrk="1" hangingPunct="1">
              <a:lnSpc>
                <a:spcPct val="90000"/>
              </a:lnSpc>
            </a:pPr>
            <a:r>
              <a:rPr lang="en-US" altLang="en-US"/>
              <a:t>do </a:t>
            </a:r>
            <a:r>
              <a:rPr lang="cs-CZ" altLang="en-US"/>
              <a:t>rozsahu 0 až 9 převedeme pomocí rand() </a:t>
            </a:r>
            <a:r>
              <a:rPr lang="en-US" altLang="en-US"/>
              <a:t>% 10</a:t>
            </a:r>
            <a:endParaRPr lang="cs-CZ" altLang="en-US"/>
          </a:p>
          <a:p>
            <a:pPr lvl="1" eaLnBrk="1" hangingPunct="1">
              <a:lnSpc>
                <a:spcPct val="90000"/>
              </a:lnSpc>
            </a:pPr>
            <a:r>
              <a:rPr lang="cs-CZ" altLang="en-US" sz="2000"/>
              <a:t>Pozor, rand není vhodný pro generování hesel apod.</a:t>
            </a:r>
            <a:r>
              <a:rPr lang="en-US" altLang="en-US" sz="2000"/>
              <a:t>!</a:t>
            </a:r>
            <a:endParaRPr lang="cs-CZ" altLang="en-US" sz="2000"/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Široké využití: výběr pivota, náhodné doplnění (síťové pakety), IV, generování bludiště...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Dynamická alokace (malloc, free...)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&lt;stdlib.h&gt;</a:t>
            </a:r>
          </a:p>
        </p:txBody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Funkce pro spouštění a kontrolu procesů</a:t>
            </a:r>
          </a:p>
          <a:p>
            <a:pPr lvl="1" eaLnBrk="1" hangingPunct="1"/>
            <a:r>
              <a:rPr lang="en-US" altLang="en-US" b="1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Verdana" pitchFamily="34" charset="0"/>
              </a:rPr>
              <a:t>system</a:t>
            </a:r>
            <a:r>
              <a:rPr lang="en-US" altLang="en-US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b="1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b="1">
                <a:solidFill>
                  <a:srgbClr val="00007F"/>
                </a:solidFill>
                <a:latin typeface="Verdana" pitchFamily="34" charset="0"/>
              </a:rPr>
              <a:t>char</a:t>
            </a:r>
            <a:r>
              <a:rPr lang="en-US" altLang="en-US" b="1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cs-CZ" altLang="en-US" b="1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Verdana" pitchFamily="34" charset="0"/>
              </a:rPr>
              <a:t>command</a:t>
            </a:r>
            <a:r>
              <a:rPr lang="en-US" altLang="en-US" b="1">
                <a:solidFill>
                  <a:srgbClr val="000000"/>
                </a:solidFill>
                <a:latin typeface="Verdana" pitchFamily="34" charset="0"/>
              </a:rPr>
              <a:t>);</a:t>
            </a:r>
            <a:r>
              <a:rPr lang="en-US" altLang="en-US">
                <a:solidFill>
                  <a:srgbClr val="808080"/>
                </a:solidFill>
                <a:latin typeface="Verdana" pitchFamily="34" charset="0"/>
              </a:rPr>
              <a:t> </a:t>
            </a:r>
          </a:p>
          <a:p>
            <a:pPr lvl="2" eaLnBrk="1" hangingPunct="1"/>
            <a:r>
              <a:rPr lang="cs-CZ" altLang="en-US"/>
              <a:t>vykoná externí příkaz, jako kdyby bylo zadáno v příkazové řádce, např. system(</a:t>
            </a:r>
            <a:r>
              <a:rPr lang="en-US" altLang="en-US"/>
              <a:t>"</a:t>
            </a:r>
            <a:r>
              <a:rPr lang="cs-CZ" altLang="en-US"/>
              <a:t>cls</a:t>
            </a:r>
            <a:r>
              <a:rPr lang="en-US" altLang="en-US"/>
              <a:t>"</a:t>
            </a:r>
            <a:r>
              <a:rPr lang="cs-CZ" altLang="en-US"/>
              <a:t>) </a:t>
            </a:r>
          </a:p>
          <a:p>
            <a:pPr lvl="1" eaLnBrk="1" hangingPunct="1"/>
            <a:r>
              <a:rPr lang="en-US" altLang="en-US" b="1">
                <a:solidFill>
                  <a:srgbClr val="00007F"/>
                </a:solidFill>
                <a:latin typeface="Verdana" pitchFamily="34" charset="0"/>
              </a:rPr>
              <a:t>char</a:t>
            </a:r>
            <a:r>
              <a:rPr lang="en-US" altLang="en-US" b="1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Verdana" pitchFamily="34" charset="0"/>
              </a:rPr>
              <a:t>getenv</a:t>
            </a:r>
            <a:r>
              <a:rPr lang="en-US" altLang="en-US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b="1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b="1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b="1">
                <a:solidFill>
                  <a:srgbClr val="00007F"/>
                </a:solidFill>
                <a:latin typeface="Verdana" pitchFamily="34" charset="0"/>
              </a:rPr>
              <a:t>char</a:t>
            </a:r>
            <a:r>
              <a:rPr lang="en-US" altLang="en-US" b="1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Verdana" pitchFamily="34" charset="0"/>
              </a:rPr>
              <a:t>name</a:t>
            </a:r>
            <a:r>
              <a:rPr lang="en-US" altLang="en-US" b="1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>
              <a:latin typeface="Times New Roman" pitchFamily="18" charset="0"/>
            </a:endParaRPr>
          </a:p>
          <a:p>
            <a:pPr lvl="2" eaLnBrk="1" hangingPunct="1"/>
            <a:r>
              <a:rPr lang="cs-CZ" altLang="en-US"/>
              <a:t>získá systémovou proměnnou, např. </a:t>
            </a:r>
            <a:r>
              <a:rPr lang="en-US" altLang="en-US"/>
              <a:t>getenv</a:t>
            </a:r>
            <a:r>
              <a:rPr lang="cs-CZ" altLang="en-US"/>
              <a:t>(</a:t>
            </a:r>
            <a:r>
              <a:rPr lang="en-US" altLang="en-US"/>
              <a:t>"PATH"</a:t>
            </a:r>
            <a:r>
              <a:rPr lang="cs-CZ" altLang="en-US"/>
              <a:t>)</a:t>
            </a:r>
            <a:r>
              <a:rPr lang="en-US" altLang="en-US"/>
              <a:t> </a:t>
            </a:r>
            <a:endParaRPr lang="cs-CZ" altLang="en-US"/>
          </a:p>
          <a:p>
            <a:pPr lvl="2" eaLnBrk="1" hangingPunct="1"/>
            <a:r>
              <a:rPr lang="cs-CZ" altLang="en-US"/>
              <a:t>nebo libovolnou nastavenou uživatelem</a:t>
            </a:r>
          </a:p>
          <a:p>
            <a:pPr eaLnBrk="1" hangingPunct="1"/>
            <a:r>
              <a:rPr lang="cs-CZ" altLang="en-US"/>
              <a:t>Některé m</a:t>
            </a:r>
            <a:r>
              <a:rPr lang="en-US" altLang="en-US"/>
              <a:t>a</a:t>
            </a:r>
            <a:r>
              <a:rPr lang="cs-CZ" altLang="en-US"/>
              <a:t>tematické funkce</a:t>
            </a:r>
          </a:p>
          <a:p>
            <a:pPr lvl="1" eaLnBrk="1" hangingPunct="1"/>
            <a:r>
              <a:rPr lang="cs-CZ" altLang="en-US"/>
              <a:t>abs(), div()</a:t>
            </a:r>
          </a:p>
          <a:p>
            <a:pPr lvl="1" eaLnBrk="1" hangingPunct="1"/>
            <a:r>
              <a:rPr lang="cs-CZ" altLang="en-US"/>
              <a:t>více v knihovně math.h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>
                <a:solidFill>
                  <a:schemeClr val="tx1"/>
                </a:solidFill>
              </a:rPr>
              <a:t>Ukázka system() – zjištění obsahu adresáře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Trik na zjištění obsahu nadřazeného adresáře</a:t>
            </a:r>
            <a:endParaRPr lang="en-US" altLang="en-US"/>
          </a:p>
        </p:txBody>
      </p:sp>
      <p:sp>
        <p:nvSpPr>
          <p:cNvPr id="46085" name="Text Box 4"/>
          <p:cNvSpPr txBox="1">
            <a:spLocks noChangeArrowheads="1"/>
          </p:cNvSpPr>
          <p:nvPr/>
        </p:nvSpPr>
        <p:spPr bwMode="auto">
          <a:xfrm>
            <a:off x="152400" y="2087563"/>
            <a:ext cx="8658225" cy="47704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printDir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// Parent directory printing for poor (without POSIX)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// NOTE: Posix functions provides significantly better way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system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7F007F"/>
                </a:solidFill>
                <a:latin typeface="Courier New" pitchFamily="49" charset="0"/>
              </a:rPr>
              <a:t>"cd .. &amp; dir &gt; list.tmp"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// use ls on linux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FILE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file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NULL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mystring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100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];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if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file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fopen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7F007F"/>
                </a:solidFill>
                <a:latin typeface="Courier New" pitchFamily="49" charset="0"/>
              </a:rPr>
              <a:t>"..\\list.tmp"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7F007F"/>
                </a:solidFill>
                <a:latin typeface="Courier New" pitchFamily="49" charset="0"/>
              </a:rPr>
              <a:t>"r"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!=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NULL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    </a:t>
            </a:r>
            <a:r>
              <a:rPr lang="en-US" altLang="en-US" sz="1800">
                <a:solidFill>
                  <a:srgbClr val="00007F"/>
                </a:solidFill>
                <a:latin typeface="Courier New" pitchFamily="49" charset="0"/>
              </a:rPr>
              <a:t>while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fgets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mystring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7F7F"/>
                </a:solidFill>
                <a:latin typeface="Courier New" pitchFamily="49" charset="0"/>
              </a:rPr>
              <a:t>100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file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!=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NULL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        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// Parsing would be necessary to obtain dirs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        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// </a:t>
            </a:r>
            <a:r>
              <a:rPr lang="cs-CZ" altLang="en-US" sz="1800" b="0">
                <a:solidFill>
                  <a:srgbClr val="007F00"/>
                </a:solidFill>
                <a:latin typeface="Courier New" pitchFamily="49" charset="0"/>
              </a:rPr>
              <a:t>We j</a:t>
            </a:r>
            <a:r>
              <a:rPr lang="en-US" altLang="en-US" sz="1800" b="0">
                <a:solidFill>
                  <a:srgbClr val="007F00"/>
                </a:solidFill>
                <a:latin typeface="Courier New" pitchFamily="49" charset="0"/>
              </a:rPr>
              <a:t>ust output the line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      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puts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mystring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   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  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fclose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file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1800" b="0">
                <a:solidFill>
                  <a:srgbClr val="000000"/>
                </a:solidFill>
                <a:latin typeface="Courier New" pitchFamily="49" charset="0"/>
              </a:rPr>
              <a:t>system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800" b="0">
                <a:solidFill>
                  <a:srgbClr val="7F007F"/>
                </a:solidFill>
                <a:latin typeface="Courier New" pitchFamily="49" charset="0"/>
              </a:rPr>
              <a:t>"notepad.exe ..\\list.tmp"</a:t>
            </a: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8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800"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Řadící a vyhledávací funkce</a:t>
            </a:r>
            <a:endParaRPr lang="en-US" altLang="en-US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Standardní knihovna obsahuje řadící a vyhledávací funkci</a:t>
            </a:r>
          </a:p>
          <a:p>
            <a:pPr lvl="1" eaLnBrk="1" hangingPunct="1"/>
            <a:r>
              <a:rPr lang="cs-CZ" altLang="en-US"/>
              <a:t>quicksort – řadí posloupnost prvků v poli</a:t>
            </a:r>
          </a:p>
          <a:p>
            <a:pPr lvl="1" eaLnBrk="1" hangingPunct="1"/>
            <a:r>
              <a:rPr lang="cs-CZ" altLang="en-US"/>
              <a:t>rychlé vyhledávání v seřazeném poli (půlení intervalu)</a:t>
            </a:r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lvl="1" eaLnBrk="1" hangingPunct="1"/>
            <a:endParaRPr lang="cs-CZ" altLang="en-US"/>
          </a:p>
          <a:p>
            <a:pPr lvl="1" eaLnBrk="1" hangingPunct="1"/>
            <a:endParaRPr lang="cs-CZ" altLang="en-US"/>
          </a:p>
          <a:p>
            <a:pPr lvl="1" eaLnBrk="1" hangingPunct="1"/>
            <a:endParaRPr lang="cs-CZ" altLang="en-US"/>
          </a:p>
          <a:p>
            <a:pPr lvl="1" eaLnBrk="1" hangingPunct="1"/>
            <a:endParaRPr lang="cs-CZ" altLang="en-US"/>
          </a:p>
        </p:txBody>
      </p:sp>
      <p:sp>
        <p:nvSpPr>
          <p:cNvPr id="973828" name="Text Box 4"/>
          <p:cNvSpPr txBox="1">
            <a:spLocks noChangeArrowheads="1"/>
          </p:cNvSpPr>
          <p:nvPr/>
        </p:nvSpPr>
        <p:spPr bwMode="auto">
          <a:xfrm>
            <a:off x="149225" y="5029200"/>
            <a:ext cx="8994775" cy="590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bsearch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key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cs-CZ" altLang="en-US" sz="16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cs-CZ" altLang="en-US" sz="16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nmemb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          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cmp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*));</a:t>
            </a:r>
            <a:endParaRPr lang="en-US" altLang="en-US" sz="1600">
              <a:latin typeface="Courier New" pitchFamily="49" charset="0"/>
            </a:endParaRPr>
          </a:p>
        </p:txBody>
      </p:sp>
      <p:sp>
        <p:nvSpPr>
          <p:cNvPr id="973829" name="Text Box 5"/>
          <p:cNvSpPr txBox="1">
            <a:spLocks noChangeArrowheads="1"/>
          </p:cNvSpPr>
          <p:nvPr/>
        </p:nvSpPr>
        <p:spPr bwMode="auto">
          <a:xfrm>
            <a:off x="762000" y="3962400"/>
            <a:ext cx="6305550" cy="590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qsort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cs-CZ" altLang="en-US" sz="16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sz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        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cmp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*))</a:t>
            </a:r>
          </a:p>
        </p:txBody>
      </p:sp>
      <p:sp>
        <p:nvSpPr>
          <p:cNvPr id="973830" name="AutoShape 6"/>
          <p:cNvSpPr>
            <a:spLocks/>
          </p:cNvSpPr>
          <p:nvPr/>
        </p:nvSpPr>
        <p:spPr bwMode="auto">
          <a:xfrm>
            <a:off x="76200" y="3200400"/>
            <a:ext cx="2209800" cy="381000"/>
          </a:xfrm>
          <a:prstGeom prst="borderCallout2">
            <a:avLst>
              <a:gd name="adj1" fmla="val 30000"/>
              <a:gd name="adj2" fmla="val 103449"/>
              <a:gd name="adj3" fmla="val 30000"/>
              <a:gd name="adj4" fmla="val 125505"/>
              <a:gd name="adj5" fmla="val 232500"/>
              <a:gd name="adj6" fmla="val 148347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začátek pole</a:t>
            </a:r>
            <a:endParaRPr lang="en-US" altLang="en-US" sz="1800"/>
          </a:p>
        </p:txBody>
      </p:sp>
      <p:sp>
        <p:nvSpPr>
          <p:cNvPr id="973831" name="AutoShape 7"/>
          <p:cNvSpPr>
            <a:spLocks/>
          </p:cNvSpPr>
          <p:nvPr/>
        </p:nvSpPr>
        <p:spPr bwMode="auto">
          <a:xfrm>
            <a:off x="4648200" y="3124200"/>
            <a:ext cx="2209800" cy="381000"/>
          </a:xfrm>
          <a:prstGeom prst="borderCallout2">
            <a:avLst>
              <a:gd name="adj1" fmla="val 30000"/>
              <a:gd name="adj2" fmla="val -3449"/>
              <a:gd name="adj3" fmla="val 30000"/>
              <a:gd name="adj4" fmla="val -8907"/>
              <a:gd name="adj5" fmla="val 230833"/>
              <a:gd name="adj6" fmla="val -14509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počet prvků v poli</a:t>
            </a:r>
            <a:endParaRPr lang="en-US" altLang="en-US" sz="1800"/>
          </a:p>
        </p:txBody>
      </p:sp>
      <p:sp>
        <p:nvSpPr>
          <p:cNvPr id="973832" name="AutoShape 8"/>
          <p:cNvSpPr>
            <a:spLocks/>
          </p:cNvSpPr>
          <p:nvPr/>
        </p:nvSpPr>
        <p:spPr bwMode="auto">
          <a:xfrm>
            <a:off x="6781800" y="3505200"/>
            <a:ext cx="2133600" cy="609600"/>
          </a:xfrm>
          <a:prstGeom prst="borderCallout2">
            <a:avLst>
              <a:gd name="adj1" fmla="val 18750"/>
              <a:gd name="adj2" fmla="val -3569"/>
              <a:gd name="adj3" fmla="val 18750"/>
              <a:gd name="adj4" fmla="val -21875"/>
              <a:gd name="adj5" fmla="val 87500"/>
              <a:gd name="adj6" fmla="val -40773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velikost jedné položky</a:t>
            </a:r>
            <a:endParaRPr lang="en-US" altLang="en-US" sz="1800"/>
          </a:p>
        </p:txBody>
      </p:sp>
      <p:sp>
        <p:nvSpPr>
          <p:cNvPr id="973833" name="AutoShape 9"/>
          <p:cNvSpPr>
            <a:spLocks/>
          </p:cNvSpPr>
          <p:nvPr/>
        </p:nvSpPr>
        <p:spPr bwMode="auto">
          <a:xfrm>
            <a:off x="6400800" y="4572000"/>
            <a:ext cx="2514600" cy="381000"/>
          </a:xfrm>
          <a:prstGeom prst="borderCallout2">
            <a:avLst>
              <a:gd name="adj1" fmla="val 30000"/>
              <a:gd name="adj2" fmla="val -3032"/>
              <a:gd name="adj3" fmla="val 30000"/>
              <a:gd name="adj4" fmla="val -9468"/>
              <a:gd name="adj5" fmla="val -25000"/>
              <a:gd name="adj6" fmla="val -16097"/>
            </a:avLst>
          </a:prstGeom>
          <a:solidFill>
            <a:srgbClr val="00FF00">
              <a:alpha val="36862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srovnávací funkce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828" grpId="0" animBg="1"/>
      <p:bldP spid="973829" grpId="0" animBg="1"/>
      <p:bldP spid="973830" grpId="0" animBg="1"/>
      <p:bldP spid="973831" grpId="0" animBg="1"/>
      <p:bldP spid="973832" grpId="0" animBg="1"/>
      <p:bldP spid="97383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>
                <a:solidFill>
                  <a:schemeClr val="tx1"/>
                </a:solidFill>
              </a:rPr>
              <a:t>Řadící funkce </a:t>
            </a:r>
            <a:r>
              <a:rPr lang="en-US" altLang="en-US">
                <a:solidFill>
                  <a:schemeClr val="tx1"/>
                </a:solidFill>
                <a:latin typeface="Courier New" pitchFamily="49" charset="0"/>
              </a:rPr>
              <a:t>qsort</a:t>
            </a:r>
          </a:p>
        </p:txBody>
      </p:sp>
      <p:sp>
        <p:nvSpPr>
          <p:cNvPr id="97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000"/>
              <a:t>qsort() je řadící funkce implementující quick sort algoritmus s průměrnou složitostí O(n</a:t>
            </a:r>
            <a:r>
              <a:rPr lang="en-US" altLang="en-US" sz="2000"/>
              <a:t>*log(n)</a:t>
            </a:r>
            <a:r>
              <a:rPr lang="cs-CZ" altLang="en-US" sz="2000"/>
              <a:t>)</a:t>
            </a:r>
            <a:endParaRPr lang="en-US" altLang="en-US" sz="2000"/>
          </a:p>
          <a:p>
            <a:pPr eaLnBrk="1" hangingPunct="1"/>
            <a:r>
              <a:rPr lang="cs-CZ" altLang="en-US" sz="2000"/>
              <a:t>A</a:t>
            </a:r>
            <a:r>
              <a:rPr lang="en-US" altLang="en-US" sz="2000"/>
              <a:t>lgoritmus je nez</a:t>
            </a:r>
            <a:r>
              <a:rPr lang="cs-CZ" altLang="en-US" sz="2000"/>
              <a:t>ávislý na řazených položkách</a:t>
            </a:r>
          </a:p>
          <a:p>
            <a:pPr lvl="1" eaLnBrk="1" hangingPunct="1"/>
            <a:r>
              <a:rPr lang="cs-CZ" altLang="en-US" sz="1800"/>
              <a:t>můžeme řadit pole struktur, komplexní čísla, řetězce...</a:t>
            </a:r>
          </a:p>
          <a:p>
            <a:pPr lvl="1" eaLnBrk="1" hangingPunct="1"/>
            <a:r>
              <a:rPr lang="cs-CZ" altLang="en-US" sz="1800"/>
              <a:t>proto je třetí argument délka položky (qsort nemusí „rozumět“ položkám)</a:t>
            </a:r>
          </a:p>
          <a:p>
            <a:pPr eaLnBrk="1" hangingPunct="1"/>
            <a:r>
              <a:rPr lang="cs-CZ" altLang="en-US" sz="2000"/>
              <a:t>Je nutné poskytnout funkci pro srovnání dvou položek (callback)</a:t>
            </a:r>
          </a:p>
          <a:p>
            <a:pPr lvl="1" eaLnBrk="1" hangingPunct="1"/>
            <a:r>
              <a:rPr lang="cs-CZ" altLang="en-US" sz="1800"/>
              <a:t>hlavička funkce </a:t>
            </a:r>
            <a:r>
              <a:rPr lang="en-US" altLang="en-US" sz="1800"/>
              <a:t>je </a:t>
            </a:r>
            <a:r>
              <a:rPr lang="cs-CZ" altLang="en-US" sz="1800"/>
              <a:t>vždy </a:t>
            </a:r>
            <a:r>
              <a:rPr lang="en-US" altLang="en-US" sz="1800" b="1">
                <a:solidFill>
                  <a:srgbClr val="00007F"/>
                </a:solidFill>
              </a:rPr>
              <a:t>int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cs-CZ" altLang="en-US" sz="1800">
                <a:solidFill>
                  <a:srgbClr val="808080"/>
                </a:solidFill>
              </a:rPr>
              <a:t>xxx</a:t>
            </a:r>
            <a:r>
              <a:rPr lang="en-US" altLang="en-US" sz="1800" b="1">
                <a:solidFill>
                  <a:srgbClr val="000000"/>
                </a:solidFill>
              </a:rPr>
              <a:t>(</a:t>
            </a:r>
            <a:r>
              <a:rPr lang="en-US" altLang="en-US" sz="1800" b="1">
                <a:solidFill>
                  <a:srgbClr val="00007F"/>
                </a:solidFill>
              </a:rPr>
              <a:t>const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 b="1">
                <a:solidFill>
                  <a:srgbClr val="00007F"/>
                </a:solidFill>
              </a:rPr>
              <a:t>void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 b="1">
                <a:solidFill>
                  <a:srgbClr val="000000"/>
                </a:solidFill>
              </a:rPr>
              <a:t>*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>
                <a:solidFill>
                  <a:srgbClr val="000000"/>
                </a:solidFill>
              </a:rPr>
              <a:t>a</a:t>
            </a:r>
            <a:r>
              <a:rPr lang="en-US" altLang="en-US" sz="1800" b="1">
                <a:solidFill>
                  <a:srgbClr val="000000"/>
                </a:solidFill>
              </a:rPr>
              <a:t>,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 b="1">
                <a:solidFill>
                  <a:srgbClr val="00007F"/>
                </a:solidFill>
              </a:rPr>
              <a:t>const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 b="1">
                <a:solidFill>
                  <a:srgbClr val="00007F"/>
                </a:solidFill>
              </a:rPr>
              <a:t>void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 b="1">
                <a:solidFill>
                  <a:srgbClr val="000000"/>
                </a:solidFill>
              </a:rPr>
              <a:t>*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>
                <a:solidFill>
                  <a:srgbClr val="000000"/>
                </a:solidFill>
              </a:rPr>
              <a:t>b</a:t>
            </a:r>
            <a:r>
              <a:rPr lang="en-US" altLang="en-US" sz="1800" b="1">
                <a:solidFill>
                  <a:srgbClr val="000000"/>
                </a:solidFill>
              </a:rPr>
              <a:t>)</a:t>
            </a:r>
            <a:endParaRPr lang="cs-CZ" altLang="en-US" sz="1800" b="1">
              <a:solidFill>
                <a:srgbClr val="000000"/>
              </a:solidFill>
            </a:endParaRPr>
          </a:p>
          <a:p>
            <a:pPr lvl="2" eaLnBrk="1" hangingPunct="1"/>
            <a:r>
              <a:rPr lang="cs-CZ" altLang="en-US" sz="1800">
                <a:solidFill>
                  <a:srgbClr val="000000"/>
                </a:solidFill>
              </a:rPr>
              <a:t>ukazatel na položku použit pro zamezení kopírování velké hodnoty</a:t>
            </a:r>
            <a:endParaRPr lang="en-US" altLang="en-US" sz="1600"/>
          </a:p>
          <a:p>
            <a:pPr lvl="2" eaLnBrk="1" hangingPunct="1"/>
            <a:r>
              <a:rPr lang="en-US" altLang="en-US" sz="1800" b="1">
                <a:solidFill>
                  <a:srgbClr val="00007F"/>
                </a:solidFill>
              </a:rPr>
              <a:t>const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 b="1">
                <a:solidFill>
                  <a:srgbClr val="00007F"/>
                </a:solidFill>
              </a:rPr>
              <a:t>void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 b="1">
                <a:solidFill>
                  <a:srgbClr val="000000"/>
                </a:solidFill>
              </a:rPr>
              <a:t>* </a:t>
            </a:r>
            <a:r>
              <a:rPr lang="en-US" altLang="en-US" sz="1800">
                <a:solidFill>
                  <a:srgbClr val="000000"/>
                </a:solidFill>
              </a:rPr>
              <a:t>pro </a:t>
            </a:r>
            <a:r>
              <a:rPr lang="cs-CZ" altLang="en-US" sz="1800">
                <a:solidFill>
                  <a:srgbClr val="000000"/>
                </a:solidFill>
              </a:rPr>
              <a:t>srovnání libovolné hodnoty (přetypujete si)</a:t>
            </a:r>
            <a:endParaRPr lang="cs-CZ" altLang="en-US" sz="1600"/>
          </a:p>
          <a:p>
            <a:pPr lvl="1" eaLnBrk="1" hangingPunct="1"/>
            <a:r>
              <a:rPr lang="cs-CZ" altLang="en-US" sz="1800"/>
              <a:t>pokud </a:t>
            </a:r>
            <a:r>
              <a:rPr lang="en-US" altLang="en-US" sz="1800"/>
              <a:t>a &lt; b</a:t>
            </a:r>
            <a:r>
              <a:rPr lang="cs-CZ" altLang="en-US" sz="1800"/>
              <a:t>, tak vrací </a:t>
            </a:r>
            <a:r>
              <a:rPr lang="en-US" altLang="en-US" sz="1800"/>
              <a:t>&lt; 0, </a:t>
            </a:r>
            <a:r>
              <a:rPr lang="cs-CZ" altLang="en-US" sz="1800"/>
              <a:t>pokud </a:t>
            </a:r>
            <a:r>
              <a:rPr lang="en-US" altLang="en-US" sz="1800"/>
              <a:t>a &gt; b</a:t>
            </a:r>
            <a:r>
              <a:rPr lang="cs-CZ" altLang="en-US" sz="1800"/>
              <a:t>, tak vrací </a:t>
            </a:r>
            <a:r>
              <a:rPr lang="en-US" altLang="en-US" sz="1800"/>
              <a:t>&gt; 0</a:t>
            </a:r>
            <a:endParaRPr lang="cs-CZ" altLang="en-US" sz="1800"/>
          </a:p>
          <a:p>
            <a:pPr lvl="1" eaLnBrk="1" hangingPunct="1"/>
            <a:endParaRPr lang="cs-CZ" altLang="en-US" sz="1800"/>
          </a:p>
          <a:p>
            <a:pPr lvl="1" eaLnBrk="1" hangingPunct="1"/>
            <a:endParaRPr lang="en-US" altLang="en-US" sz="1600"/>
          </a:p>
        </p:txBody>
      </p:sp>
      <p:sp>
        <p:nvSpPr>
          <p:cNvPr id="974852" name="Text Box 4"/>
          <p:cNvSpPr txBox="1">
            <a:spLocks noChangeArrowheads="1"/>
          </p:cNvSpPr>
          <p:nvPr/>
        </p:nvSpPr>
        <p:spPr bwMode="auto">
          <a:xfrm>
            <a:off x="2362200" y="5045075"/>
            <a:ext cx="6550025" cy="1812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compare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</a:t>
            </a: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-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cs-CZ" altLang="en-US" sz="16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compareString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strcmp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char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160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qsort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values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arrayLength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sizeof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compare</a:t>
            </a:r>
            <a:r>
              <a:rPr lang="cs-CZ" altLang="en-US" sz="1600" b="0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485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solidFill>
                  <a:schemeClr val="tx1"/>
                </a:solidFill>
              </a:rPr>
              <a:t>Demo </a:t>
            </a:r>
            <a:r>
              <a:rPr lang="en-US" altLang="en-US">
                <a:solidFill>
                  <a:srgbClr val="00CC00"/>
                </a:solidFill>
              </a:rPr>
              <a:t>quicksort(qsort)</a:t>
            </a:r>
            <a:r>
              <a:rPr lang="en-US" altLang="en-US">
                <a:solidFill>
                  <a:schemeClr val="tx1"/>
                </a:solidFill>
              </a:rPr>
              <a:t> vs. </a:t>
            </a:r>
            <a:r>
              <a:rPr lang="en-US" altLang="en-US">
                <a:solidFill>
                  <a:srgbClr val="FF3300"/>
                </a:solidFill>
              </a:rPr>
              <a:t>bubblesort</a:t>
            </a:r>
            <a:r>
              <a:rPr lang="cs-CZ" altLang="en-US">
                <a:solidFill>
                  <a:srgbClr val="FF3300"/>
                </a:solidFill>
              </a:rPr>
              <a:t> O(n</a:t>
            </a:r>
            <a:r>
              <a:rPr lang="cs-CZ" altLang="en-US" baseline="30000">
                <a:solidFill>
                  <a:srgbClr val="FF3300"/>
                </a:solidFill>
              </a:rPr>
              <a:t>2</a:t>
            </a:r>
            <a:r>
              <a:rPr lang="cs-CZ" altLang="en-US">
                <a:solidFill>
                  <a:srgbClr val="FF3300"/>
                </a:solidFill>
              </a:rPr>
              <a:t>)</a:t>
            </a:r>
            <a:endParaRPr lang="en-US" altLang="en-US">
              <a:solidFill>
                <a:srgbClr val="FF3300"/>
              </a:solidFill>
            </a:endParaRP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975876" name="Text Box 4"/>
          <p:cNvSpPr txBox="1">
            <a:spLocks noChangeArrowheads="1"/>
          </p:cNvSpPr>
          <p:nvPr/>
        </p:nvSpPr>
        <p:spPr bwMode="auto">
          <a:xfrm>
            <a:off x="5029200" y="1219200"/>
            <a:ext cx="387985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FF3300"/>
                </a:solidFill>
              </a:rPr>
              <a:t>Total ticks elapsed: 20878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FF3300"/>
                </a:solidFill>
              </a:rPr>
              <a:t>Ticks per sorted item: 0.208780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FF3300"/>
                </a:solidFill>
              </a:rPr>
              <a:t>Sorted items per second: 4790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/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CC00"/>
                </a:solidFill>
              </a:rPr>
              <a:t>Total ticks elapsed: 19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CC00"/>
                </a:solidFill>
              </a:rPr>
              <a:t>Ticks per sorted item: 0.000190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solidFill>
                  <a:srgbClr val="00CC00"/>
                </a:solidFill>
              </a:rPr>
              <a:t>Sorted items per second: 5263158</a:t>
            </a:r>
          </a:p>
        </p:txBody>
      </p:sp>
      <p:sp>
        <p:nvSpPr>
          <p:cNvPr id="49158" name="Text Box 5"/>
          <p:cNvSpPr txBox="1">
            <a:spLocks noChangeArrowheads="1"/>
          </p:cNvSpPr>
          <p:nvPr/>
        </p:nvSpPr>
        <p:spPr bwMode="auto">
          <a:xfrm>
            <a:off x="228600" y="1096963"/>
            <a:ext cx="4741863" cy="5761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FF3300"/>
                </a:solidFill>
                <a:latin typeface="Verdana" pitchFamily="34" charset="0"/>
              </a:rPr>
              <a:t>// NOTE: Code excerpt only!!!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arrayLength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7F7F"/>
                </a:solidFill>
                <a:latin typeface="Verdana" pitchFamily="34" charset="0"/>
              </a:rPr>
              <a:t>100000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compare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void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b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{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return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*)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-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*)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b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}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bubblesort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low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high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{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</a:t>
            </a:r>
            <a:r>
              <a:rPr lang="en-US" altLang="en-US" sz="1200" b="0">
                <a:solidFill>
                  <a:srgbClr val="007F00"/>
                </a:solidFill>
                <a:latin typeface="Comic Sans MS" pitchFamily="66" charset="0"/>
              </a:rPr>
              <a:t>// ...Two nested for cycles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return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}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main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()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{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const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arraySize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arrayLength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sizeof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values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NULL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    values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*)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malloc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arraySize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7F00"/>
                </a:solidFill>
                <a:latin typeface="Comic Sans MS" pitchFamily="66" charset="0"/>
              </a:rPr>
              <a:t>// Generate random array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srand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unsigned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time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NULL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for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&lt;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arrayLength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++)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values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[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i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]=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rand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7F00"/>
                </a:solidFill>
                <a:latin typeface="Comic Sans MS" pitchFamily="66" charset="0"/>
              </a:rPr>
              <a:t>// Measure real time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clock_t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elapsed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-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clock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bubblesort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values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arrayLength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-</a:t>
            </a:r>
            <a:r>
              <a:rPr lang="en-US" altLang="en-US" sz="1200" b="0">
                <a:solidFill>
                  <a:srgbClr val="007F7F"/>
                </a:solidFill>
                <a:latin typeface="Verdana" pitchFamily="34" charset="0"/>
              </a:rPr>
              <a:t>1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elapsed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+=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clock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7F00"/>
                </a:solidFill>
                <a:latin typeface="Comic Sans MS" pitchFamily="66" charset="0"/>
              </a:rPr>
              <a:t>// ... print results (see full source code)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007F00"/>
                </a:solidFill>
                <a:latin typeface="Comic Sans MS" pitchFamily="66" charset="0"/>
              </a:rPr>
              <a:t>     // ... restore original values array etc.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    elapsed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-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clock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qsort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values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arrayLength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sizeof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int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),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compare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elapsed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+=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clock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();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 b="0">
                <a:solidFill>
                  <a:srgbClr val="007F00"/>
                </a:solidFill>
                <a:latin typeface="Comic Sans MS" pitchFamily="66" charset="0"/>
              </a:rPr>
              <a:t>// ... print results (see full source code)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  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if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(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values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)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delete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[]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0000"/>
                </a:solidFill>
                <a:latin typeface="Verdana" pitchFamily="34" charset="0"/>
              </a:rPr>
              <a:t>values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7F"/>
                </a:solidFill>
                <a:latin typeface="Verdana" pitchFamily="34" charset="0"/>
              </a:rPr>
              <a:t>    return</a:t>
            </a:r>
            <a:r>
              <a:rPr lang="en-US" altLang="en-US" sz="1200" b="0">
                <a:solidFill>
                  <a:srgbClr val="808080"/>
                </a:solidFill>
                <a:latin typeface="Verdana" pitchFamily="34" charset="0"/>
              </a:rPr>
              <a:t> </a:t>
            </a:r>
            <a:r>
              <a:rPr lang="en-US" altLang="en-US" sz="1200" b="0">
                <a:solidFill>
                  <a:srgbClr val="007F7F"/>
                </a:solidFill>
                <a:latin typeface="Verdana" pitchFamily="34" charset="0"/>
              </a:rPr>
              <a:t>0</a:t>
            </a: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;</a:t>
            </a:r>
            <a:endParaRPr lang="en-US" altLang="en-US" sz="1200" b="0">
              <a:solidFill>
                <a:srgbClr val="808080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Verdana" pitchFamily="34" charset="0"/>
              </a:rPr>
              <a:t>}</a:t>
            </a:r>
          </a:p>
        </p:txBody>
      </p:sp>
      <p:sp>
        <p:nvSpPr>
          <p:cNvPr id="49159" name="Text Box 6"/>
          <p:cNvSpPr txBox="1">
            <a:spLocks noChangeArrowheads="1"/>
          </p:cNvSpPr>
          <p:nvPr/>
        </p:nvSpPr>
        <p:spPr bwMode="auto">
          <a:xfrm>
            <a:off x="5105400" y="228600"/>
            <a:ext cx="3816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100</a:t>
            </a:r>
            <a:r>
              <a:rPr lang="cs-CZ" altLang="en-US" sz="1800"/>
              <a:t> </a:t>
            </a:r>
            <a:r>
              <a:rPr lang="en-US" altLang="en-US" sz="1800"/>
              <a:t>000 hodnot v poli na </a:t>
            </a:r>
            <a:r>
              <a:rPr lang="cs-CZ" altLang="en-US" sz="1800"/>
              <a:t>seřazení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qsort a omezen</a:t>
            </a:r>
            <a:r>
              <a:rPr lang="cs-CZ" altLang="en-US"/>
              <a:t>í rychlosti	</a:t>
            </a:r>
            <a:endParaRPr lang="en-GB" altLang="en-US"/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en-US" dirty="0"/>
              <a:t>funkční ukazatele nelze </a:t>
            </a:r>
            <a:r>
              <a:rPr lang="cs-CZ" altLang="en-US" dirty="0" err="1"/>
              <a:t>inlinovat</a:t>
            </a:r>
            <a:endParaRPr lang="cs-CZ" altLang="en-US" dirty="0"/>
          </a:p>
          <a:p>
            <a:r>
              <a:rPr lang="cs-CZ" altLang="en-US" dirty="0"/>
              <a:t>krátká porovnávací funkce má režii v podobě zavolání funkce z funkčního ukazatele</a:t>
            </a:r>
            <a:endParaRPr lang="en-GB" altLang="en-US" dirty="0"/>
          </a:p>
        </p:txBody>
      </p:sp>
      <p:sp>
        <p:nvSpPr>
          <p:cNvPr id="5018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/>
              <a:t>Robotanik</a:t>
            </a:r>
            <a:r>
              <a:rPr lang="cs-CZ" altLang="en-US" dirty="0"/>
              <a:t> - </a:t>
            </a:r>
            <a:r>
              <a:rPr lang="en-US" altLang="en-US" dirty="0">
                <a:hlinkClick r:id="rId3"/>
              </a:rPr>
              <a:t>http://tutor.fi.muni.cz/</a:t>
            </a:r>
            <a:endParaRPr lang="en-US" altLang="en-US" dirty="0"/>
          </a:p>
        </p:txBody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Nástroj pro cvičení funkcí a rekurze</a:t>
            </a:r>
          </a:p>
          <a:p>
            <a:pPr eaLnBrk="1" hangingPunct="1"/>
            <a:r>
              <a:rPr lang="cs-CZ" altLang="en-US" dirty="0"/>
              <a:t>Robot s omezenou sadou instrukcí</a:t>
            </a:r>
          </a:p>
          <a:p>
            <a:pPr lvl="1" eaLnBrk="1" hangingPunct="1"/>
            <a:r>
              <a:rPr lang="en-US" altLang="en-US" dirty="0" err="1"/>
              <a:t>Krok</a:t>
            </a:r>
            <a:r>
              <a:rPr lang="en-US" altLang="en-US" dirty="0"/>
              <a:t> </a:t>
            </a:r>
            <a:r>
              <a:rPr lang="en-US" altLang="en-US" dirty="0" err="1"/>
              <a:t>dopředu</a:t>
            </a:r>
            <a:r>
              <a:rPr lang="cs-CZ" altLang="en-US" dirty="0"/>
              <a:t> </a:t>
            </a:r>
            <a:endParaRPr lang="en-US" altLang="en-US" dirty="0"/>
          </a:p>
          <a:p>
            <a:pPr lvl="1" eaLnBrk="1" hangingPunct="1"/>
            <a:r>
              <a:rPr lang="en-US" altLang="en-US" dirty="0" err="1"/>
              <a:t>Otočení</a:t>
            </a:r>
            <a:r>
              <a:rPr lang="en-US" altLang="en-US" dirty="0"/>
              <a:t> </a:t>
            </a:r>
            <a:r>
              <a:rPr lang="en-US" altLang="en-US" dirty="0" err="1"/>
              <a:t>doleva</a:t>
            </a:r>
            <a:r>
              <a:rPr lang="en-US" altLang="en-US" dirty="0"/>
              <a:t> </a:t>
            </a:r>
            <a:r>
              <a:rPr lang="cs-CZ" altLang="en-US" dirty="0"/>
              <a:t>      </a:t>
            </a:r>
            <a:r>
              <a:rPr lang="en-US" altLang="en-US" dirty="0"/>
              <a:t>/</a:t>
            </a:r>
            <a:r>
              <a:rPr lang="cs-CZ" altLang="en-US" dirty="0"/>
              <a:t> </a:t>
            </a:r>
            <a:r>
              <a:rPr lang="en-US" altLang="en-US" dirty="0"/>
              <a:t> </a:t>
            </a:r>
            <a:r>
              <a:rPr lang="en-US" altLang="en-US" dirty="0" err="1"/>
              <a:t>doprava</a:t>
            </a:r>
            <a:r>
              <a:rPr lang="en-US" altLang="en-US" dirty="0"/>
              <a:t> </a:t>
            </a:r>
          </a:p>
          <a:p>
            <a:pPr lvl="1" eaLnBrk="1" hangingPunct="1"/>
            <a:r>
              <a:rPr lang="en-US" altLang="en-US" dirty="0" err="1"/>
              <a:t>Přebarvení</a:t>
            </a:r>
            <a:r>
              <a:rPr lang="en-US" altLang="en-US" dirty="0"/>
              <a:t> pole</a:t>
            </a:r>
          </a:p>
          <a:p>
            <a:pPr lvl="1" eaLnBrk="1" hangingPunct="1"/>
            <a:r>
              <a:rPr lang="en-US" altLang="en-US" dirty="0" err="1"/>
              <a:t>Zavolání</a:t>
            </a:r>
            <a:r>
              <a:rPr lang="en-US" altLang="en-US" dirty="0"/>
              <a:t> </a:t>
            </a:r>
            <a:r>
              <a:rPr lang="en-US" altLang="en-US" dirty="0" err="1"/>
              <a:t>některé</a:t>
            </a:r>
            <a:r>
              <a:rPr lang="en-US" altLang="en-US" dirty="0"/>
              <a:t> z </a:t>
            </a:r>
            <a:r>
              <a:rPr lang="en-US" altLang="en-US" dirty="0" err="1"/>
              <a:t>funkcí</a:t>
            </a:r>
            <a:endParaRPr lang="cs-CZ" altLang="en-US" dirty="0"/>
          </a:p>
          <a:p>
            <a:pPr lvl="2" eaLnBrk="1" hangingPunct="1"/>
            <a:r>
              <a:rPr lang="cs-CZ" altLang="en-US" dirty="0"/>
              <a:t>v</a:t>
            </a:r>
            <a:r>
              <a:rPr lang="en-US" altLang="en-US" dirty="0" err="1"/>
              <a:t>olání</a:t>
            </a:r>
            <a:r>
              <a:rPr lang="en-US" altLang="en-US" dirty="0"/>
              <a:t> </a:t>
            </a:r>
            <a:r>
              <a:rPr lang="en-US" altLang="en-US" dirty="0" err="1"/>
              <a:t>může</a:t>
            </a:r>
            <a:r>
              <a:rPr lang="en-US" altLang="en-US" dirty="0"/>
              <a:t> </a:t>
            </a:r>
            <a:r>
              <a:rPr lang="en-US" altLang="en-US" dirty="0" err="1"/>
              <a:t>být</a:t>
            </a:r>
            <a:r>
              <a:rPr lang="en-US" altLang="en-US" dirty="0"/>
              <a:t> </a:t>
            </a:r>
            <a:r>
              <a:rPr lang="en-US" altLang="en-US" dirty="0" err="1"/>
              <a:t>i</a:t>
            </a:r>
            <a:r>
              <a:rPr lang="en-US" altLang="en-US" dirty="0"/>
              <a:t> </a:t>
            </a:r>
            <a:r>
              <a:rPr lang="en-US" altLang="en-US" dirty="0" err="1"/>
              <a:t>rekurzivní</a:t>
            </a:r>
            <a:endParaRPr lang="cs-CZ" altLang="en-US" dirty="0"/>
          </a:p>
          <a:p>
            <a:pPr lvl="1" eaLnBrk="1" hangingPunct="1"/>
            <a:r>
              <a:rPr lang="cs-CZ" altLang="en-US" dirty="0"/>
              <a:t>Podmínění instrukce barvou pole</a:t>
            </a:r>
          </a:p>
          <a:p>
            <a:pPr eaLnBrk="1" hangingPunct="1"/>
            <a:r>
              <a:rPr lang="cs-CZ" altLang="en-US" dirty="0"/>
              <a:t>Cíl je sebrat květinky na daný počet instrukcí</a:t>
            </a:r>
          </a:p>
          <a:p>
            <a:pPr eaLnBrk="1" hangingPunct="1"/>
            <a:r>
              <a:rPr lang="cs-CZ" altLang="en-US" dirty="0"/>
              <a:t>Zaregistrujte se, budeme využívat na cvičení</a:t>
            </a:r>
          </a:p>
        </p:txBody>
      </p:sp>
      <p:graphicFrame>
        <p:nvGraphicFramePr>
          <p:cNvPr id="8197" name="Object 1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4876800" y="3746500"/>
          <a:ext cx="406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5" r:id="rId4" imgW="406063" imgH="406063" progId="">
                  <p:embed/>
                </p:oleObj>
              </mc:Choice>
              <mc:Fallback>
                <p:oleObj r:id="rId4" imgW="406063" imgH="406063" progId="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746500"/>
                        <a:ext cx="406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8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553200" y="1993900"/>
          <a:ext cx="2336800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6" r:id="rId6" imgW="3733333" imgH="3771429" progId="">
                  <p:embed/>
                </p:oleObj>
              </mc:Choice>
              <mc:Fallback>
                <p:oleObj r:id="rId6" imgW="3733333" imgH="3771429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993900"/>
                        <a:ext cx="2336800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9" name="Object 8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200400" y="2438400"/>
          <a:ext cx="3810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7" r:id="rId8" imgW="380818" imgH="393512" progId="">
                  <p:embed/>
                </p:oleObj>
              </mc:Choice>
              <mc:Fallback>
                <p:oleObj r:id="rId8" imgW="380818" imgH="393512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438400"/>
                        <a:ext cx="3810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0" name="Object 10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429000" y="2908300"/>
          <a:ext cx="406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8" r:id="rId10" imgW="406063" imgH="406063" progId="">
                  <p:embed/>
                </p:oleObj>
              </mc:Choice>
              <mc:Fallback>
                <p:oleObj r:id="rId10" imgW="406063" imgH="406063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908300"/>
                        <a:ext cx="406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1" name="Object 1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410200" y="2908300"/>
          <a:ext cx="4191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9" r:id="rId12" imgW="419048" imgH="393512" progId="">
                  <p:embed/>
                </p:oleObj>
              </mc:Choice>
              <mc:Fallback>
                <p:oleObj r:id="rId12" imgW="419048" imgH="393512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908300"/>
                        <a:ext cx="4191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2" name="Object 20"/>
          <p:cNvGraphicFramePr>
            <a:graphicFrameLocks noChangeAspect="1"/>
          </p:cNvGraphicFramePr>
          <p:nvPr/>
        </p:nvGraphicFramePr>
        <p:xfrm>
          <a:off x="3505200" y="3365500"/>
          <a:ext cx="4191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30" r:id="rId14" imgW="419048" imgH="393512" progId="">
                  <p:embed/>
                </p:oleObj>
              </mc:Choice>
              <mc:Fallback>
                <p:oleObj r:id="rId14" imgW="419048" imgH="393512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365500"/>
                        <a:ext cx="4191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3" name="Object 21"/>
          <p:cNvGraphicFramePr>
            <a:graphicFrameLocks noChangeAspect="1"/>
          </p:cNvGraphicFramePr>
          <p:nvPr/>
        </p:nvGraphicFramePr>
        <p:xfrm>
          <a:off x="5867400" y="4660900"/>
          <a:ext cx="15875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31" r:id="rId16" imgW="1587302" imgH="367865" progId="">
                  <p:embed/>
                </p:oleObj>
              </mc:Choice>
              <mc:Fallback>
                <p:oleObj r:id="rId16" imgW="1587302" imgH="367865" progId="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4660900"/>
                        <a:ext cx="15875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04" name="Object 26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334000" y="3759200"/>
          <a:ext cx="4064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32" r:id="rId18" imgW="406063" imgH="380818" progId="">
                  <p:embed/>
                </p:oleObj>
              </mc:Choice>
              <mc:Fallback>
                <p:oleObj r:id="rId18" imgW="406063" imgH="380818" progId="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759200"/>
                        <a:ext cx="4064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5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Vyhledávací funkce bsearch</a:t>
            </a:r>
            <a:endParaRPr lang="en-US" altLang="en-US"/>
          </a:p>
        </p:txBody>
      </p:sp>
      <p:sp>
        <p:nvSpPr>
          <p:cNvPr id="97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/>
              <a:t>“</a:t>
            </a:r>
            <a:r>
              <a:rPr lang="cs-CZ" altLang="en-US"/>
              <a:t>Binární</a:t>
            </a:r>
            <a:r>
              <a:rPr lang="en-US" altLang="en-US"/>
              <a:t>”</a:t>
            </a:r>
            <a:r>
              <a:rPr lang="cs-CZ" altLang="en-US"/>
              <a:t> vyhledávání 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/>
              <a:t>předpokládá seřazenou posloupnost prvků v poli</a:t>
            </a:r>
          </a:p>
          <a:p>
            <a:pPr lvl="2" eaLnBrk="1" hangingPunct="1">
              <a:lnSpc>
                <a:spcPct val="80000"/>
              </a:lnSpc>
            </a:pPr>
            <a:r>
              <a:rPr lang="cs-CZ" altLang="en-US" sz="2400"/>
              <a:t>např. pomocí qsort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/>
              <a:t>Hledá půlením intervalu (</a:t>
            </a:r>
            <a:r>
              <a:rPr lang="en-US" altLang="en-US"/>
              <a:t>proto </a:t>
            </a:r>
            <a:r>
              <a:rPr lang="cs-CZ" altLang="en-US"/>
              <a:t>je rychlé)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/>
              <a:t>a proto </a:t>
            </a:r>
            <a:r>
              <a:rPr lang="en-US" altLang="en-US"/>
              <a:t>mus</a:t>
            </a:r>
            <a:r>
              <a:rPr lang="cs-CZ" altLang="en-US"/>
              <a:t>í být posloupnost seřazena</a:t>
            </a:r>
            <a:endParaRPr lang="en-US" altLang="en-US"/>
          </a:p>
          <a:p>
            <a:pPr lvl="1" eaLnBrk="1" hangingPunct="1">
              <a:lnSpc>
                <a:spcPct val="80000"/>
              </a:lnSpc>
            </a:pPr>
            <a:r>
              <a:rPr lang="cs-CZ" altLang="en-US" i="1"/>
              <a:t>jaká je očekávaná složitost?</a:t>
            </a:r>
          </a:p>
          <a:p>
            <a:pPr eaLnBrk="1" hangingPunct="1">
              <a:lnSpc>
                <a:spcPct val="80000"/>
              </a:lnSpc>
            </a:pPr>
            <a:r>
              <a:rPr lang="cs-CZ" altLang="en-US"/>
              <a:t>Hledaný prvek je zadán ukazatelem void</a:t>
            </a:r>
            <a:r>
              <a:rPr lang="en-US" altLang="en-US"/>
              <a:t>*</a:t>
            </a:r>
            <a:endParaRPr lang="cs-CZ" altLang="en-US"/>
          </a:p>
          <a:p>
            <a:pPr lvl="1" eaLnBrk="1" hangingPunct="1">
              <a:lnSpc>
                <a:spcPct val="80000"/>
              </a:lnSpc>
            </a:pPr>
            <a:r>
              <a:rPr lang="cs-CZ" altLang="en-US"/>
              <a:t>pro typovou nezávislost a rychlost předání</a:t>
            </a:r>
            <a:endParaRPr lang="en-US" altLang="en-US"/>
          </a:p>
          <a:p>
            <a:pPr eaLnBrk="1" hangingPunct="1">
              <a:lnSpc>
                <a:spcPct val="80000"/>
              </a:lnSpc>
            </a:pPr>
            <a:r>
              <a:rPr lang="cs-CZ" altLang="en-US"/>
              <a:t>Opět využití callback funkce pro porovnání</a:t>
            </a:r>
            <a:r>
              <a:rPr lang="en-US" altLang="en-US"/>
              <a:t> </a:t>
            </a:r>
            <a:r>
              <a:rPr lang="cs-CZ" altLang="en-US"/>
              <a:t>prvků</a:t>
            </a:r>
          </a:p>
          <a:p>
            <a:pPr lvl="1" eaLnBrk="1" hangingPunct="1">
              <a:lnSpc>
                <a:spcPct val="80000"/>
              </a:lnSpc>
            </a:pPr>
            <a:r>
              <a:rPr lang="cs-CZ" altLang="en-US"/>
              <a:t>stejně jako u qsort</a:t>
            </a:r>
            <a:endParaRPr lang="en-US" altLang="en-US"/>
          </a:p>
        </p:txBody>
      </p:sp>
      <p:sp>
        <p:nvSpPr>
          <p:cNvPr id="976900" name="Text Box 4"/>
          <p:cNvSpPr txBox="1">
            <a:spLocks noChangeArrowheads="1"/>
          </p:cNvSpPr>
          <p:nvPr/>
        </p:nvSpPr>
        <p:spPr bwMode="auto">
          <a:xfrm>
            <a:off x="26988" y="5638800"/>
            <a:ext cx="9117012" cy="590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bsearch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key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cs-CZ" altLang="en-US" sz="16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base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cs-CZ" altLang="en-US" sz="160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nmemb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size_t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size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,</a:t>
            </a:r>
            <a:endParaRPr lang="cs-CZ" altLang="en-US" sz="16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600" b="0">
                <a:solidFill>
                  <a:srgbClr val="808080"/>
                </a:solidFill>
                <a:latin typeface="Courier New" pitchFamily="49" charset="0"/>
              </a:rPr>
              <a:t>             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(*</a:t>
            </a:r>
            <a:r>
              <a:rPr lang="en-US" altLang="en-US" sz="1600" b="0">
                <a:solidFill>
                  <a:srgbClr val="000000"/>
                </a:solidFill>
                <a:latin typeface="Courier New" pitchFamily="49" charset="0"/>
              </a:rPr>
              <a:t>cmp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)(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*,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16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*));</a:t>
            </a:r>
            <a:endParaRPr lang="en-US" altLang="en-US" sz="16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690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&lt;math.h&gt; - </a:t>
            </a:r>
            <a:r>
              <a:rPr lang="cs-CZ" altLang="en-US"/>
              <a:t>matematické funkce</a:t>
            </a:r>
            <a:endParaRPr lang="en-US" altLang="en-US"/>
          </a:p>
        </p:txBody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en-US" sz="2400"/>
              <a:t>Matematické konstanty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/>
              <a:t>M_PI</a:t>
            </a:r>
            <a:r>
              <a:rPr lang="cs-CZ" altLang="en-US" sz="2200"/>
              <a:t>, </a:t>
            </a:r>
            <a:r>
              <a:rPr lang="en-US" altLang="en-US" sz="2200"/>
              <a:t>M_SQRT2</a:t>
            </a:r>
            <a:r>
              <a:rPr lang="cs-CZ" altLang="en-US" sz="2200"/>
              <a:t>, </a:t>
            </a:r>
            <a:r>
              <a:rPr lang="en-US" altLang="en-US" sz="2200"/>
              <a:t>M_E </a:t>
            </a:r>
            <a:r>
              <a:rPr lang="cs-CZ" altLang="en-US" sz="2200"/>
              <a:t>...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Základní matematické funkce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200"/>
              <a:t>sin, cos, pow, sqrt, log, log10...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Zaokrouhlovací funkce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200"/>
              <a:t>ceil, floor, round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Od C99 další rozšíření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200"/>
              <a:t>trunc, fmax, fmin...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200"/>
              <a:t>rozšíření návratového typu až na long long</a:t>
            </a:r>
            <a:r>
              <a:rPr lang="en-US" altLang="en-US" sz="2200"/>
              <a:t> </a:t>
            </a:r>
            <a:r>
              <a:rPr lang="cs-CZ" altLang="en-US" sz="2200"/>
              <a:t>(</a:t>
            </a:r>
            <a:r>
              <a:rPr lang="en-US" altLang="en-US" sz="2200"/>
              <a:t>llround</a:t>
            </a:r>
            <a:r>
              <a:rPr lang="cs-CZ" altLang="en-US" sz="220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en-US" sz="2400"/>
              <a:t>Implementace budou pravděp. rychlejší, než vaše vlastní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200"/>
              <a:t>ale např. pow(a, </a:t>
            </a:r>
            <a:r>
              <a:rPr lang="en-US" altLang="en-US" sz="2200"/>
              <a:t>3</a:t>
            </a:r>
            <a:r>
              <a:rPr lang="cs-CZ" altLang="en-US" sz="2200"/>
              <a:t>) pro a == 8 bitů lze rychleji</a:t>
            </a:r>
          </a:p>
          <a:p>
            <a:pPr lvl="1" eaLnBrk="1" hangingPunct="1">
              <a:lnSpc>
                <a:spcPct val="90000"/>
              </a:lnSpc>
            </a:pPr>
            <a:r>
              <a:rPr lang="cs-CZ" altLang="en-US" sz="2200"/>
              <a:t>(precomputed tables)</a:t>
            </a:r>
          </a:p>
        </p:txBody>
      </p:sp>
      <p:sp>
        <p:nvSpPr>
          <p:cNvPr id="936979" name="Rectangle 19"/>
          <p:cNvSpPr>
            <a:spLocks noChangeArrowheads="1"/>
          </p:cNvSpPr>
          <p:nvPr/>
        </p:nvSpPr>
        <p:spPr bwMode="auto">
          <a:xfrm>
            <a:off x="7315200" y="1371600"/>
            <a:ext cx="1143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0</a:t>
            </a:r>
          </a:p>
        </p:txBody>
      </p:sp>
      <p:sp>
        <p:nvSpPr>
          <p:cNvPr id="936980" name="Rectangle 20"/>
          <p:cNvSpPr>
            <a:spLocks noChangeArrowheads="1"/>
          </p:cNvSpPr>
          <p:nvPr/>
        </p:nvSpPr>
        <p:spPr bwMode="auto">
          <a:xfrm>
            <a:off x="7315200" y="1905000"/>
            <a:ext cx="1143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1</a:t>
            </a:r>
          </a:p>
        </p:txBody>
      </p:sp>
      <p:sp>
        <p:nvSpPr>
          <p:cNvPr id="936981" name="Rectangle 21"/>
          <p:cNvSpPr>
            <a:spLocks noChangeArrowheads="1"/>
          </p:cNvSpPr>
          <p:nvPr/>
        </p:nvSpPr>
        <p:spPr bwMode="auto">
          <a:xfrm>
            <a:off x="7315200" y="2438400"/>
            <a:ext cx="1143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8</a:t>
            </a:r>
          </a:p>
        </p:txBody>
      </p:sp>
      <p:sp>
        <p:nvSpPr>
          <p:cNvPr id="936982" name="Rectangle 22"/>
          <p:cNvSpPr>
            <a:spLocks noChangeArrowheads="1"/>
          </p:cNvSpPr>
          <p:nvPr/>
        </p:nvSpPr>
        <p:spPr bwMode="auto">
          <a:xfrm>
            <a:off x="7315200" y="2971800"/>
            <a:ext cx="1143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27</a:t>
            </a:r>
          </a:p>
        </p:txBody>
      </p:sp>
      <p:sp>
        <p:nvSpPr>
          <p:cNvPr id="936983" name="Rectangle 23"/>
          <p:cNvSpPr>
            <a:spLocks noChangeArrowheads="1"/>
          </p:cNvSpPr>
          <p:nvPr/>
        </p:nvSpPr>
        <p:spPr bwMode="auto">
          <a:xfrm>
            <a:off x="7315200" y="3505200"/>
            <a:ext cx="1143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...</a:t>
            </a:r>
          </a:p>
        </p:txBody>
      </p:sp>
      <p:sp>
        <p:nvSpPr>
          <p:cNvPr id="936984" name="Text Box 24"/>
          <p:cNvSpPr txBox="1">
            <a:spLocks noChangeArrowheads="1"/>
          </p:cNvSpPr>
          <p:nvPr/>
        </p:nvSpPr>
        <p:spPr bwMode="auto">
          <a:xfrm>
            <a:off x="5791200" y="1462088"/>
            <a:ext cx="1428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pow</a:t>
            </a:r>
            <a:r>
              <a:rPr lang="en-US" altLang="en-US" sz="1800" b="0"/>
              <a:t>Table[0]</a:t>
            </a:r>
          </a:p>
        </p:txBody>
      </p:sp>
      <p:sp>
        <p:nvSpPr>
          <p:cNvPr id="936985" name="Text Box 25"/>
          <p:cNvSpPr txBox="1">
            <a:spLocks noChangeArrowheads="1"/>
          </p:cNvSpPr>
          <p:nvPr/>
        </p:nvSpPr>
        <p:spPr bwMode="auto">
          <a:xfrm>
            <a:off x="5791200" y="1995488"/>
            <a:ext cx="1428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pow</a:t>
            </a:r>
            <a:r>
              <a:rPr lang="en-US" altLang="en-US" sz="1800" b="0"/>
              <a:t>Table[1]</a:t>
            </a:r>
          </a:p>
        </p:txBody>
      </p:sp>
      <p:sp>
        <p:nvSpPr>
          <p:cNvPr id="936986" name="Text Box 26"/>
          <p:cNvSpPr txBox="1">
            <a:spLocks noChangeArrowheads="1"/>
          </p:cNvSpPr>
          <p:nvPr/>
        </p:nvSpPr>
        <p:spPr bwMode="auto">
          <a:xfrm>
            <a:off x="5791200" y="2514600"/>
            <a:ext cx="1428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pow</a:t>
            </a:r>
            <a:r>
              <a:rPr lang="en-US" altLang="en-US" sz="1800" b="0"/>
              <a:t>Table[2]</a:t>
            </a:r>
          </a:p>
        </p:txBody>
      </p:sp>
      <p:sp>
        <p:nvSpPr>
          <p:cNvPr id="936987" name="Text Box 27"/>
          <p:cNvSpPr txBox="1">
            <a:spLocks noChangeArrowheads="1"/>
          </p:cNvSpPr>
          <p:nvPr/>
        </p:nvSpPr>
        <p:spPr bwMode="auto">
          <a:xfrm>
            <a:off x="5791200" y="3048000"/>
            <a:ext cx="1428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pow</a:t>
            </a:r>
            <a:r>
              <a:rPr lang="en-US" altLang="en-US" sz="1800" b="0"/>
              <a:t>Table[3]</a:t>
            </a:r>
          </a:p>
        </p:txBody>
      </p:sp>
      <p:sp>
        <p:nvSpPr>
          <p:cNvPr id="936988" name="Text Box 28"/>
          <p:cNvSpPr txBox="1">
            <a:spLocks noChangeArrowheads="1"/>
          </p:cNvSpPr>
          <p:nvPr/>
        </p:nvSpPr>
        <p:spPr bwMode="auto">
          <a:xfrm>
            <a:off x="5791200" y="3581400"/>
            <a:ext cx="1428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/>
              <a:t>pow</a:t>
            </a:r>
            <a:r>
              <a:rPr lang="en-US" altLang="en-US" sz="1800" b="0"/>
              <a:t>Table[4]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6979" grpId="0" animBg="1"/>
      <p:bldP spid="936980" grpId="0" animBg="1"/>
      <p:bldP spid="936981" grpId="0" animBg="1"/>
      <p:bldP spid="936982" grpId="0" animBg="1"/>
      <p:bldP spid="936983" grpId="0" animBg="1"/>
      <p:bldP spid="936984" grpId="0"/>
      <p:bldP spid="936985" grpId="0"/>
      <p:bldP spid="936986" grpId="0"/>
      <p:bldP spid="936987" grpId="0"/>
      <p:bldP spid="93698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Přepínač -l pro začlenění knihovny</a:t>
            </a:r>
            <a:endParaRPr lang="en-US" altLang="en-US"/>
          </a:p>
        </p:txBody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Knihovna math vyžaduje explicitní začlenění při linkování</a:t>
            </a:r>
          </a:p>
          <a:p>
            <a:pPr eaLnBrk="1" hangingPunct="1"/>
            <a:r>
              <a:rPr lang="cs-CZ" altLang="en-US" sz="2400"/>
              <a:t>Parametr při překladu </a:t>
            </a:r>
            <a:r>
              <a:rPr lang="cs-CZ" altLang="en-US" sz="2400" b="1">
                <a:solidFill>
                  <a:schemeClr val="accent2"/>
                </a:solidFill>
                <a:latin typeface="Courier New" pitchFamily="49" charset="0"/>
              </a:rPr>
              <a:t>-l</a:t>
            </a:r>
            <a:r>
              <a:rPr lang="cs-CZ" altLang="en-US" sz="2400">
                <a:latin typeface="Courier New" pitchFamily="49" charset="0"/>
              </a:rPr>
              <a:t>knihovna</a:t>
            </a:r>
          </a:p>
          <a:p>
            <a:pPr lvl="1" eaLnBrk="1" hangingPunct="1"/>
            <a:r>
              <a:rPr lang="cs-CZ" altLang="en-US" sz="2000"/>
              <a:t>např. pro začlenění </a:t>
            </a:r>
            <a:r>
              <a:rPr lang="cs-CZ" altLang="en-US" sz="2000" b="1">
                <a:latin typeface="Courier New" pitchFamily="49" charset="0"/>
              </a:rPr>
              <a:t>gcc </a:t>
            </a:r>
            <a:r>
              <a:rPr lang="en-US" altLang="en-US" sz="2000" b="1">
                <a:latin typeface="Courier New" pitchFamily="49" charset="0"/>
              </a:rPr>
              <a:t>–std=c99 hello.c</a:t>
            </a:r>
            <a:r>
              <a:rPr lang="en-US" altLang="en-US" sz="2000">
                <a:latin typeface="Courier New" pitchFamily="49" charset="0"/>
              </a:rPr>
              <a:t> </a:t>
            </a:r>
            <a:r>
              <a:rPr lang="cs-CZ" altLang="en-US" sz="2000" b="1">
                <a:solidFill>
                  <a:schemeClr val="accent2"/>
                </a:solidFill>
                <a:latin typeface="Courier New" pitchFamily="49" charset="0"/>
              </a:rPr>
              <a:t>-lm</a:t>
            </a:r>
            <a:endParaRPr lang="en-US" altLang="en-US" sz="2000" b="1">
              <a:solidFill>
                <a:schemeClr val="accent2"/>
              </a:solidFill>
              <a:latin typeface="Courier New" pitchFamily="49" charset="0"/>
            </a:endParaRPr>
          </a:p>
          <a:p>
            <a:pPr eaLnBrk="1" hangingPunct="1"/>
            <a:r>
              <a:rPr lang="cs-CZ" altLang="en-US" sz="2400"/>
              <a:t>Externí knihovny vyžadují začlenění při linkování</a:t>
            </a:r>
          </a:p>
          <a:p>
            <a:pPr lvl="1" eaLnBrk="1" hangingPunct="1"/>
            <a:r>
              <a:rPr lang="cs-CZ" altLang="en-US" sz="2000"/>
              <a:t>např. knihovna pro práci s "grafickým" textem PDCourses</a:t>
            </a:r>
            <a:r>
              <a:rPr lang="en-US" altLang="en-US" sz="2000"/>
              <a:t> (</a:t>
            </a:r>
            <a:r>
              <a:rPr lang="cs-CZ" altLang="en-US" sz="2000" b="1">
                <a:solidFill>
                  <a:schemeClr val="accent2"/>
                </a:solidFill>
                <a:latin typeface="Courier New" pitchFamily="49" charset="0"/>
              </a:rPr>
              <a:t>-l</a:t>
            </a:r>
            <a:r>
              <a:rPr lang="en-US" altLang="en-US" sz="2000">
                <a:latin typeface="Courier New" pitchFamily="49" charset="0"/>
              </a:rPr>
              <a:t>pdcurses)</a:t>
            </a:r>
          </a:p>
          <a:p>
            <a:pPr eaLnBrk="1" hangingPunct="1"/>
            <a:r>
              <a:rPr lang="cs-CZ" altLang="en-US" sz="2400"/>
              <a:t>Nastavení v </a:t>
            </a:r>
            <a:r>
              <a:rPr lang="en-US" altLang="en-US" sz="2400"/>
              <a:t>QT Creator</a:t>
            </a:r>
            <a:endParaRPr lang="cs-CZ" altLang="en-US" sz="2400"/>
          </a:p>
          <a:p>
            <a:pPr lvl="1" eaLnBrk="1" hangingPunct="1"/>
            <a:r>
              <a:rPr lang="en-US" altLang="en-US" sz="2000">
                <a:latin typeface="Courier New" pitchFamily="49" charset="0"/>
              </a:rPr>
              <a:t>project.pro -&gt; LIBS += -lpdcurses</a:t>
            </a:r>
          </a:p>
          <a:p>
            <a:pPr eaLnBrk="1" hangingPunct="1"/>
            <a:r>
              <a:rPr lang="cs-CZ" altLang="en-US" sz="2400"/>
              <a:t>Nastavení v Code::Blocks</a:t>
            </a:r>
          </a:p>
          <a:p>
            <a:pPr lvl="1" eaLnBrk="1" hangingPunct="1"/>
            <a:r>
              <a:rPr lang="cs-CZ" altLang="en-US" sz="2000">
                <a:latin typeface="Courier New" pitchFamily="49" charset="0"/>
              </a:rPr>
              <a:t>Settings</a:t>
            </a:r>
            <a:r>
              <a:rPr lang="en-US" altLang="en-US" sz="2000">
                <a:latin typeface="Courier New" pitchFamily="49" charset="0"/>
              </a:rPr>
              <a:t>-&gt; Compiler and debugger... -&gt; Linker settings-&gt; Add</a:t>
            </a:r>
            <a:endParaRPr lang="cs-CZ" altLang="en-US" sz="20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 dirty="0"/>
              <a:t>PB071 Prednaska </a:t>
            </a:r>
            <a:r>
              <a:rPr lang="en-GB" altLang="en-US" dirty="0"/>
              <a:t>10</a:t>
            </a:r>
            <a:r>
              <a:rPr lang="pl-PL" altLang="en-US" dirty="0"/>
              <a:t> – </a:t>
            </a:r>
            <a:r>
              <a:rPr lang="en-GB" altLang="en-US" dirty="0" err="1"/>
              <a:t>rekurze</a:t>
            </a:r>
            <a:r>
              <a:rPr lang="en-GB" altLang="en-US" dirty="0"/>
              <a:t>, </a:t>
            </a:r>
            <a:r>
              <a:rPr lang="en-GB" altLang="en-US" dirty="0" err="1"/>
              <a:t>stdlib</a:t>
            </a:r>
            <a:endParaRPr lang="en-GB" altLang="en-US" dirty="0"/>
          </a:p>
        </p:txBody>
      </p:sp>
      <p:sp>
        <p:nvSpPr>
          <p:cNvPr id="35843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pl-PL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35844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270000"/>
            <a:ext cx="8178800" cy="4597400"/>
          </a:xfrm>
        </p:spPr>
      </p:pic>
    </p:spTree>
    <p:extLst>
      <p:ext uri="{BB962C8B-B14F-4D97-AF65-F5344CB8AC3E}">
        <p14:creationId xmlns:p14="http://schemas.microsoft.com/office/powerpoint/2010/main" val="1235955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25725"/>
            <a:ext cx="7772400" cy="479425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ISO/IEC 9899:2011</a:t>
            </a: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 (C11)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8865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ISO/IEC 9899: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2011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dirty="0"/>
              <a:t>(C11)</a:t>
            </a:r>
            <a:endParaRPr lang="en-GB" dirty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Nejnovější verze standardu (2011)</a:t>
            </a:r>
          </a:p>
          <a:p>
            <a:pPr lvl="1" eaLnBrk="1" hangingPunct="1"/>
            <a:r>
              <a:rPr lang="cs-CZ" altLang="en-US">
                <a:hlinkClick r:id="rId2"/>
              </a:rPr>
              <a:t>http://en.wikipedia.org/wiki/C11_(C_standard_revision)</a:t>
            </a:r>
            <a:endParaRPr lang="cs-CZ" altLang="en-US"/>
          </a:p>
          <a:p>
            <a:pPr lvl="1" eaLnBrk="1" hangingPunct="1"/>
            <a:r>
              <a:rPr lang="cs-CZ" altLang="en-US"/>
              <a:t>přidány drobné rozšíření jazyka</a:t>
            </a:r>
          </a:p>
          <a:p>
            <a:pPr lvl="1" eaLnBrk="1" hangingPunct="1"/>
            <a:r>
              <a:rPr lang="cs-CZ" altLang="en-US"/>
              <a:t>přidány některé funkce dříve dostupné jen v POSIXu</a:t>
            </a:r>
          </a:p>
          <a:p>
            <a:pPr eaLnBrk="1" hangingPunct="1"/>
            <a:r>
              <a:rPr lang="cs-CZ" altLang="en-US"/>
              <a:t>Pěkný souhrn motivací a změn</a:t>
            </a:r>
          </a:p>
          <a:p>
            <a:pPr lvl="1" eaLnBrk="1" hangingPunct="1"/>
            <a:r>
              <a:rPr lang="cs-CZ" altLang="en-US">
                <a:hlinkClick r:id="rId3"/>
              </a:rPr>
              <a:t>http://www.jauu.net/data/pdf/c1x.pdf</a:t>
            </a:r>
            <a:endParaRPr lang="en-US" altLang="en-US"/>
          </a:p>
          <a:p>
            <a:pPr eaLnBrk="1" hangingPunct="1"/>
            <a:r>
              <a:rPr lang="cs-CZ" altLang="en-US"/>
              <a:t>Vyzkoušení na Aise: </a:t>
            </a:r>
          </a:p>
          <a:p>
            <a:pPr lvl="1" eaLnBrk="1" hangingPunct="1"/>
            <a:r>
              <a:rPr lang="cs-CZ" altLang="en-US"/>
              <a:t>module add gcc-4.7.2</a:t>
            </a:r>
          </a:p>
          <a:p>
            <a:pPr lvl="1" eaLnBrk="1" hangingPunct="1"/>
            <a:r>
              <a:rPr lang="en-GB" altLang="en-US"/>
              <a:t>gcc -std=c11</a:t>
            </a:r>
            <a:endParaRPr lang="cs-CZ" altLang="en-US"/>
          </a:p>
          <a:p>
            <a:pPr lvl="1" eaLnBrk="1" hangingPunct="1"/>
            <a:r>
              <a:rPr lang="cs-CZ" altLang="en-US"/>
              <a:t>GCC zatím nepodporuje všechny nové vlastnosti</a:t>
            </a:r>
          </a:p>
          <a:p>
            <a:pPr eaLnBrk="1" hangingPunct="1"/>
            <a:r>
              <a:rPr lang="cs-CZ" altLang="en-US"/>
              <a:t>(Zatím nejrozšířenější zůstává použití C99)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88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Vlákna</a:t>
            </a:r>
            <a:endParaRPr lang="en-GB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rgbClr val="F02D32"/>
              </a:buClr>
              <a:buFont typeface="Wingdings" pitchFamily="2" charset="2"/>
              <a:buChar char="l"/>
              <a:defRPr/>
            </a:pPr>
            <a:r>
              <a:rPr lang="en-US" dirty="0"/>
              <a:t>#include</a:t>
            </a:r>
            <a:r>
              <a:rPr lang="cs-CZ" dirty="0"/>
              <a:t> </a:t>
            </a:r>
            <a:r>
              <a:rPr lang="en-GB" dirty="0"/>
              <a:t>&lt;</a:t>
            </a:r>
            <a:r>
              <a:rPr lang="en-GB" dirty="0" err="1"/>
              <a:t>threads.h</a:t>
            </a:r>
            <a:r>
              <a:rPr lang="en-GB" dirty="0"/>
              <a:t>&gt;</a:t>
            </a:r>
          </a:p>
          <a:p>
            <a:pPr marL="342900" lvl="1" indent="-342900">
              <a:buClr>
                <a:srgbClr val="F02D32"/>
              </a:buClr>
              <a:buFont typeface="Wingdings" pitchFamily="2" charset="2"/>
              <a:buChar char="l"/>
              <a:defRPr/>
            </a:pPr>
            <a:r>
              <a:rPr lang="cs-CZ" dirty="0"/>
              <a:t>Velmi podobné vláknům v POSIXu (snadný přechod)</a:t>
            </a:r>
          </a:p>
          <a:p>
            <a:pPr lvl="1">
              <a:buFont typeface="Arial" charset="0"/>
              <a:buChar char="●"/>
              <a:defRPr/>
            </a:pPr>
            <a:r>
              <a:rPr lang="en-GB" dirty="0" err="1"/>
              <a:t>pthread_create</a:t>
            </a:r>
            <a:r>
              <a:rPr lang="en-GB" dirty="0"/>
              <a:t> -&gt; </a:t>
            </a:r>
            <a:r>
              <a:rPr lang="en-GB" dirty="0" err="1"/>
              <a:t>thrd_create</a:t>
            </a:r>
            <a:endParaRPr lang="en-GB" dirty="0"/>
          </a:p>
          <a:p>
            <a:pPr lvl="1">
              <a:buFont typeface="Arial" charset="0"/>
              <a:buChar char="●"/>
              <a:defRPr/>
            </a:pPr>
            <a:r>
              <a:rPr lang="en-GB" dirty="0" err="1"/>
              <a:t>phtread_mutex_init</a:t>
            </a:r>
            <a:r>
              <a:rPr lang="cs-CZ" dirty="0"/>
              <a:t> -</a:t>
            </a:r>
            <a:r>
              <a:rPr lang="en-US" dirty="0"/>
              <a:t>&gt; </a:t>
            </a:r>
            <a:r>
              <a:rPr lang="en-GB" dirty="0" err="1"/>
              <a:t>mtx_init</a:t>
            </a:r>
            <a:endParaRPr lang="cs-CZ" dirty="0"/>
          </a:p>
          <a:p>
            <a:pPr marL="342900" lvl="1" indent="-342900">
              <a:buClr>
                <a:srgbClr val="F02D32"/>
              </a:buClr>
              <a:buFont typeface="Wingdings" pitchFamily="2" charset="2"/>
              <a:buChar char="l"/>
              <a:defRPr/>
            </a:pPr>
            <a:r>
              <a:rPr lang="cs-CZ" dirty="0"/>
              <a:t>Specifikace lokální proměnné ve vlákně </a:t>
            </a:r>
            <a:r>
              <a:rPr lang="en-GB" dirty="0"/>
              <a:t>_</a:t>
            </a:r>
            <a:r>
              <a:rPr lang="en-GB" dirty="0" err="1"/>
              <a:t>Thread_local</a:t>
            </a:r>
            <a:endParaRPr lang="cs-CZ" dirty="0"/>
          </a:p>
          <a:p>
            <a:pPr marL="742950" lvl="2" indent="-342900">
              <a:buClr>
                <a:srgbClr val="F02D32"/>
              </a:buClr>
              <a:buFont typeface="Wingdings" pitchFamily="2" charset="2"/>
              <a:buChar char="l"/>
              <a:defRPr/>
            </a:pPr>
            <a:r>
              <a:rPr lang="cs-CZ" dirty="0"/>
              <a:t>lokální proměnná ve funkci spuštěné paralelně v několika vláknech</a:t>
            </a:r>
          </a:p>
          <a:p>
            <a:pPr>
              <a:defRPr/>
            </a:pPr>
            <a:r>
              <a:rPr lang="en-GB" sz="2400" dirty="0"/>
              <a:t>_</a:t>
            </a:r>
            <a:r>
              <a:rPr lang="en-GB" sz="2400" dirty="0" err="1"/>
              <a:t>Thread_local</a:t>
            </a:r>
            <a:r>
              <a:rPr lang="en-GB" sz="2400" dirty="0"/>
              <a:t> storage-class </a:t>
            </a:r>
            <a:endParaRPr lang="cs-CZ" sz="2400" dirty="0"/>
          </a:p>
          <a:p>
            <a:pPr>
              <a:defRPr/>
            </a:pPr>
            <a:r>
              <a:rPr lang="en-GB" sz="2400" dirty="0"/>
              <a:t>_Atomic type qualifier</a:t>
            </a:r>
            <a:r>
              <a:rPr lang="cs-CZ" sz="2400" dirty="0"/>
              <a:t>,</a:t>
            </a:r>
            <a:r>
              <a:rPr lang="en-GB" sz="2400" dirty="0"/>
              <a:t> &lt;</a:t>
            </a:r>
            <a:r>
              <a:rPr lang="en-GB" sz="2400" dirty="0" err="1"/>
              <a:t>stdatomic.h</a:t>
            </a:r>
            <a:r>
              <a:rPr lang="en-GB" sz="2400" dirty="0"/>
              <a:t>&gt;</a:t>
            </a:r>
          </a:p>
          <a:p>
            <a:pPr marL="342900" lvl="1" indent="-342900">
              <a:buClr>
                <a:srgbClr val="F02D32"/>
              </a:buClr>
              <a:buFont typeface="Wingdings" pitchFamily="2" charset="2"/>
              <a:buChar char="l"/>
              <a:defRPr/>
            </a:pPr>
            <a:r>
              <a:rPr lang="cs-CZ" dirty="0"/>
              <a:t>Metody pro synchronizaci</a:t>
            </a:r>
          </a:p>
          <a:p>
            <a:pPr marL="342900" lvl="1" indent="-342900">
              <a:buClr>
                <a:srgbClr val="F02D32"/>
              </a:buClr>
              <a:buFont typeface="Wingdings" pitchFamily="2" charset="2"/>
              <a:buChar char="l"/>
              <a:defRPr/>
            </a:pPr>
            <a:r>
              <a:rPr lang="cs-CZ" dirty="0"/>
              <a:t>Atomické operace </a:t>
            </a:r>
            <a:r>
              <a:rPr lang="en-GB" dirty="0"/>
              <a:t>_Atomic </a:t>
            </a:r>
            <a:r>
              <a:rPr lang="en-GB" dirty="0" err="1"/>
              <a:t>int</a:t>
            </a:r>
            <a:r>
              <a:rPr lang="en-GB" dirty="0"/>
              <a:t> foo;</a:t>
            </a:r>
            <a:endParaRPr lang="cs-CZ" dirty="0"/>
          </a:p>
          <a:p>
            <a:pPr marL="742950" lvl="2" indent="-342900">
              <a:buClr>
                <a:srgbClr val="F02D32"/>
              </a:buClr>
              <a:buFont typeface="Wingdings" pitchFamily="2" charset="2"/>
              <a:buChar char="l"/>
              <a:defRPr/>
            </a:pPr>
            <a:endParaRPr lang="cs-CZ" dirty="0"/>
          </a:p>
          <a:p>
            <a:pPr>
              <a:defRPr/>
            </a:pPr>
            <a:endParaRPr lang="en-GB" dirty="0"/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6562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Atomičnost operací a paměti</a:t>
            </a:r>
            <a:endParaRPr lang="en-GB" altLang="en-US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en-US"/>
              <a:t>Je i++ atomické?</a:t>
            </a:r>
          </a:p>
          <a:p>
            <a:pPr lvl="1"/>
            <a:r>
              <a:rPr lang="cs-CZ" altLang="en-US"/>
              <a:t>není, je nutné načíst, zvětšit, uložit</a:t>
            </a:r>
          </a:p>
          <a:p>
            <a:pPr lvl="1"/>
            <a:r>
              <a:rPr lang="cs-CZ" altLang="en-US"/>
              <a:t>u vícevláknového programu může dojít k prolnutí těchto operací</a:t>
            </a:r>
          </a:p>
          <a:p>
            <a:pPr lvl="2"/>
            <a:r>
              <a:rPr lang="cs-CZ" altLang="en-US"/>
              <a:t>načte se hodnota, která ale již nebude po zvětšení aktuální – jiné vlákno uložilo zvětšenou hodnotu i</a:t>
            </a:r>
          </a:p>
          <a:p>
            <a:r>
              <a:rPr lang="en-GB" altLang="en-US"/>
              <a:t>atomic_{load,store,exchange}</a:t>
            </a:r>
            <a:endParaRPr lang="cs-CZ" altLang="en-US"/>
          </a:p>
          <a:p>
            <a:r>
              <a:rPr lang="en-GB" altLang="en-US"/>
              <a:t>atomic_fetch_{add,sub,or,xor,and}</a:t>
            </a:r>
          </a:p>
          <a:p>
            <a:r>
              <a:rPr lang="en-GB" altLang="en-US"/>
              <a:t>atomic_compare_exchange_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3581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Exkluzivní otevření souboru</a:t>
            </a:r>
            <a:r>
              <a:rPr lang="en-US" altLang="en-US"/>
              <a:t> - motivace</a:t>
            </a:r>
            <a:endParaRPr lang="en-GB" altLang="en-US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dirty="0"/>
              <a:t>Např. MS Word při editaci souboru soubor.doc vytváří </a:t>
            </a:r>
            <a:r>
              <a:rPr lang="en-US" altLang="en-US" dirty="0"/>
              <a:t>~$</a:t>
            </a:r>
            <a:r>
              <a:rPr lang="cs-CZ" altLang="en-US" dirty="0"/>
              <a:t>soubor</a:t>
            </a:r>
            <a:r>
              <a:rPr lang="en-US" altLang="en-US" dirty="0"/>
              <a:t>.doc</a:t>
            </a:r>
          </a:p>
          <a:p>
            <a:pPr marL="742950" lvl="2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sz="2000" dirty="0"/>
              <a:t>při </a:t>
            </a:r>
            <a:r>
              <a:rPr lang="en-US" altLang="en-US" sz="2000" dirty="0" err="1"/>
              <a:t>pokusu</a:t>
            </a:r>
            <a:r>
              <a:rPr lang="en-US" altLang="en-US" sz="2000" dirty="0"/>
              <a:t> </a:t>
            </a:r>
            <a:r>
              <a:rPr lang="cs-CZ" altLang="en-US" sz="2000" dirty="0"/>
              <a:t>o otevření souboru soubor.doc vždy kontroluje, zda se mu podaří vytvořit a otevřít</a:t>
            </a:r>
            <a:r>
              <a:rPr lang="en-US" altLang="en-US" sz="2000" dirty="0"/>
              <a:t> ~$</a:t>
            </a:r>
            <a:r>
              <a:rPr lang="cs-CZ" altLang="en-US" sz="2000" dirty="0"/>
              <a:t>soubor</a:t>
            </a:r>
            <a:r>
              <a:rPr lang="en-US" altLang="en-US" sz="2000" dirty="0"/>
              <a:t>.doc</a:t>
            </a:r>
            <a:endParaRPr lang="cs-CZ" altLang="en-US" sz="2000" dirty="0"/>
          </a:p>
          <a:p>
            <a:pPr marL="742950" lvl="2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sz="2000" dirty="0"/>
              <a:t>pokud ne, soubor soubor.doc je již editován</a:t>
            </a:r>
          </a:p>
          <a:p>
            <a:pPr marL="742950" lvl="2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endParaRPr lang="cs-CZ" altLang="en-US" sz="2000" dirty="0"/>
          </a:p>
          <a:p>
            <a:endParaRPr lang="en-GB" altLang="en-US" sz="2400" dirty="0"/>
          </a:p>
          <a:p>
            <a:pPr marL="342900" lvl="1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dirty="0"/>
              <a:t>Po ukončení programu se zámek ruší</a:t>
            </a:r>
          </a:p>
          <a:p>
            <a:pPr marL="742950" lvl="2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sz="2000" dirty="0"/>
              <a:t>korektní ukončení většinou smaže i soubor se zámkem</a:t>
            </a:r>
          </a:p>
          <a:p>
            <a:pPr marL="742950" lvl="2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sz="2000" dirty="0"/>
              <a:t>náhlé ukončení ponechá soubor, ale již neblokuje přístup </a:t>
            </a:r>
          </a:p>
          <a:p>
            <a:endParaRPr lang="en-GB" altLang="en-US" dirty="0"/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57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Exkluzivní režim otevření souboru</a:t>
            </a:r>
            <a:endParaRPr lang="en-GB" altLang="en-US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/>
              <a:t>Jak zjistíme, že soubor (zámku) již existuje?</a:t>
            </a:r>
          </a:p>
          <a:p>
            <a:pPr marL="742950" lvl="2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sz="1800"/>
              <a:t>otevři pro čtení</a:t>
            </a:r>
          </a:p>
          <a:p>
            <a:pPr marL="742950" lvl="2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sz="1800"/>
              <a:t>když selže, tak vytvoř a otevři pro zápis</a:t>
            </a:r>
          </a:p>
          <a:p>
            <a:pPr marL="742950" lvl="2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sz="1800"/>
              <a:t>race condition mezi čtením a vytvořením</a:t>
            </a:r>
          </a:p>
          <a:p>
            <a:pPr marL="742950" lvl="2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sz="1800"/>
              <a:t>potřebovali bychom </a:t>
            </a:r>
            <a:r>
              <a:rPr lang="en-US" altLang="en-US" sz="1800"/>
              <a:t>“</a:t>
            </a:r>
            <a:r>
              <a:rPr lang="cs-CZ" altLang="en-US" sz="1800"/>
              <a:t>selži pokud existuje, jinak otevři na zápis</a:t>
            </a:r>
            <a:r>
              <a:rPr lang="en-US" altLang="en-US" sz="1800"/>
              <a:t>”</a:t>
            </a:r>
            <a:r>
              <a:rPr lang="cs-CZ" altLang="en-US" sz="1800"/>
              <a:t>  </a:t>
            </a:r>
          </a:p>
          <a:p>
            <a:pPr marL="342900" lvl="1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/>
              <a:t>Dodatečný režim otevření souboru fopen</a:t>
            </a:r>
            <a:r>
              <a:rPr lang="en-GB" altLang="en-US"/>
              <a:t>("</a:t>
            </a:r>
            <a:r>
              <a:rPr lang="en-US" altLang="en-US"/>
              <a:t>cesta</a:t>
            </a:r>
            <a:r>
              <a:rPr lang="en-GB" altLang="en-US"/>
              <a:t>", "w</a:t>
            </a:r>
            <a:r>
              <a:rPr lang="en-GB" altLang="en-US" b="1">
                <a:solidFill>
                  <a:srgbClr val="00CC00"/>
                </a:solidFill>
              </a:rPr>
              <a:t>x</a:t>
            </a:r>
            <a:r>
              <a:rPr lang="en-GB" altLang="en-US"/>
              <a:t>") </a:t>
            </a:r>
            <a:endParaRPr lang="cs-CZ" altLang="en-US" sz="2000"/>
          </a:p>
          <a:p>
            <a:pPr marL="742950" lvl="2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sz="2000"/>
              <a:t>vytvoř a otevři exkluzivně</a:t>
            </a:r>
            <a:endParaRPr lang="en-US" altLang="en-US" sz="2000"/>
          </a:p>
          <a:p>
            <a:pPr marL="742950" lvl="2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sz="2000"/>
              <a:t>selže pokud již existuje</a:t>
            </a:r>
            <a:r>
              <a:rPr lang="en-US" altLang="en-US" sz="2000"/>
              <a:t> </a:t>
            </a:r>
            <a:r>
              <a:rPr lang="cs-CZ" altLang="en-US" sz="2000"/>
              <a:t>a někdo jej drží otevřený</a:t>
            </a:r>
          </a:p>
          <a:p>
            <a:pPr marL="342900" lvl="1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/>
              <a:t>Typické využití pro soubory signalizující zámek (lock files)</a:t>
            </a:r>
          </a:p>
          <a:p>
            <a:pPr marL="742950" lvl="2" indent="-342900">
              <a:buClr>
                <a:srgbClr val="F02D32"/>
              </a:buClr>
              <a:buFont typeface="Wingdings" panose="05000000000000000000" pitchFamily="2" charset="2"/>
              <a:buChar char="l"/>
            </a:pPr>
            <a:r>
              <a:rPr lang="cs-CZ" altLang="en-US" sz="2000"/>
              <a:t>pokud je aplikace spuštěna vícekrát, tak detekuje soubory, které jsou již používány</a:t>
            </a:r>
            <a:endParaRPr lang="en-US" altLang="en-US" sz="2000"/>
          </a:p>
          <a:p>
            <a:r>
              <a:rPr lang="en-US" altLang="en-US" sz="2400"/>
              <a:t>Ekvivale</a:t>
            </a:r>
            <a:r>
              <a:rPr lang="cs-CZ" altLang="en-US" sz="2400"/>
              <a:t>n</a:t>
            </a:r>
            <a:r>
              <a:rPr lang="en-US" altLang="en-US" sz="2400"/>
              <a:t>tn</a:t>
            </a:r>
            <a:r>
              <a:rPr lang="cs-CZ" altLang="en-US" sz="2400"/>
              <a:t>í POSIX příkazu open(</a:t>
            </a:r>
            <a:r>
              <a:rPr lang="en-GB" altLang="en-US" sz="2400"/>
              <a:t>O_CREAT</a:t>
            </a:r>
            <a:r>
              <a:rPr lang="cs-CZ" altLang="en-US" sz="2400"/>
              <a:t> </a:t>
            </a:r>
            <a:r>
              <a:rPr lang="en-US" altLang="en-US" sz="2400"/>
              <a:t>| </a:t>
            </a:r>
            <a:r>
              <a:rPr lang="en-GB" altLang="en-US" sz="2400"/>
              <a:t>O_EXCL</a:t>
            </a:r>
            <a:r>
              <a:rPr lang="cs-CZ" altLang="en-US" sz="2400"/>
              <a:t>) 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02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graphicFrame>
        <p:nvGraphicFramePr>
          <p:cNvPr id="9219" name="Object 1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590800" y="2895600"/>
          <a:ext cx="6019800" cy="208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3" name="Image" r:id="rId3" imgW="6082540" imgH="2107937" progId="Photoshop.Image.11">
                  <p:embed/>
                </p:oleObj>
              </mc:Choice>
              <mc:Fallback>
                <p:oleObj name="Image" r:id="rId3" imgW="6082540" imgH="2107937" progId="Photoshop.Image.11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895600"/>
                        <a:ext cx="6019800" cy="208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Robotanik - registrace</a:t>
            </a:r>
            <a:endParaRPr lang="en-US" altLang="en-US"/>
          </a:p>
        </p:txBody>
      </p:sp>
      <p:sp>
        <p:nvSpPr>
          <p:cNvPr id="922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dirty="0"/>
              <a:t>Registrace může být anonymní</a:t>
            </a:r>
          </a:p>
          <a:p>
            <a:pPr lvl="1" eaLnBrk="1" hangingPunct="1"/>
            <a:r>
              <a:rPr lang="cs-CZ" altLang="en-US" dirty="0"/>
              <a:t>zaškrtněte ale skupinu </a:t>
            </a:r>
            <a:r>
              <a:rPr lang="en-US" altLang="en-US" b="1" dirty="0">
                <a:latin typeface="Courier New" pitchFamily="49" charset="0"/>
              </a:rPr>
              <a:t>pb071_</a:t>
            </a:r>
            <a:r>
              <a:rPr lang="cs-CZ" altLang="en-US" b="1" dirty="0">
                <a:latin typeface="Courier New" pitchFamily="49" charset="0"/>
              </a:rPr>
              <a:t>jaro</a:t>
            </a:r>
            <a:r>
              <a:rPr lang="en-US" altLang="en-US" b="1" dirty="0">
                <a:latin typeface="Courier New" pitchFamily="49" charset="0"/>
              </a:rPr>
              <a:t>2016</a:t>
            </a:r>
            <a:endParaRPr lang="cs-CZ" altLang="en-US" dirty="0"/>
          </a:p>
          <a:p>
            <a:pPr lvl="1" eaLnBrk="1" hangingPunct="1"/>
            <a:r>
              <a:rPr lang="cs-CZ" altLang="en-US" dirty="0"/>
              <a:t>umožníte nám sledovat celkovou úroveň</a:t>
            </a:r>
            <a:endParaRPr lang="en-US" altLang="en-US" dirty="0"/>
          </a:p>
          <a:p>
            <a:pPr eaLnBrk="1" hangingPunct="1"/>
            <a:endParaRPr lang="en-US" altLang="en-US" dirty="0"/>
          </a:p>
        </p:txBody>
      </p:sp>
      <p:sp>
        <p:nvSpPr>
          <p:cNvPr id="835591" name="AutoShape 7"/>
          <p:cNvSpPr>
            <a:spLocks/>
          </p:cNvSpPr>
          <p:nvPr/>
        </p:nvSpPr>
        <p:spPr bwMode="auto">
          <a:xfrm>
            <a:off x="457200" y="5257800"/>
            <a:ext cx="2514600" cy="990600"/>
          </a:xfrm>
          <a:prstGeom prst="borderCallout2">
            <a:avLst>
              <a:gd name="adj1" fmla="val 11537"/>
              <a:gd name="adj2" fmla="val 103032"/>
              <a:gd name="adj3" fmla="val 11537"/>
              <a:gd name="adj4" fmla="val 151389"/>
              <a:gd name="adj5" fmla="val -95671"/>
              <a:gd name="adj6" fmla="val 201579"/>
            </a:avLst>
          </a:prstGeom>
          <a:solidFill>
            <a:srgbClr val="00FF00"/>
          </a:solidFill>
          <a:ln w="254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dirty="0"/>
              <a:t>dodatečný identifikátor </a:t>
            </a:r>
            <a:r>
              <a:rPr lang="en-US" altLang="en-US" sz="1800" dirty="0"/>
              <a:t>pb071_jaro2016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5591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Typově proměnná makra </a:t>
            </a:r>
            <a:endParaRPr lang="en-GB" altLang="en-US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en-US"/>
              <a:t>Vyhodnocení makra v závislosti na typu proměnné (</a:t>
            </a:r>
            <a:r>
              <a:rPr lang="en-GB" altLang="en-US"/>
              <a:t>Type-generic expressions</a:t>
            </a:r>
            <a:r>
              <a:rPr lang="cs-CZ" altLang="en-US"/>
              <a:t>)</a:t>
            </a:r>
          </a:p>
          <a:p>
            <a:r>
              <a:rPr lang="cs-CZ" altLang="en-US"/>
              <a:t>klíčové slovo </a:t>
            </a:r>
            <a:r>
              <a:rPr lang="en-GB" altLang="en-US" b="1">
                <a:latin typeface="Courier New" panose="02070309020205020404" pitchFamily="49" charset="0"/>
                <a:cs typeface="Courier New" panose="02070309020205020404" pitchFamily="49" charset="0"/>
              </a:rPr>
              <a:t>_Generic</a:t>
            </a:r>
          </a:p>
          <a:p>
            <a:endParaRPr lang="en-GB" altLang="en-US"/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5845" name="TextBox 1"/>
          <p:cNvSpPr txBox="1">
            <a:spLocks noChangeArrowheads="1"/>
          </p:cNvSpPr>
          <p:nvPr/>
        </p:nvSpPr>
        <p:spPr bwMode="auto">
          <a:xfrm>
            <a:off x="304800" y="3200400"/>
            <a:ext cx="8180388" cy="12001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b="0">
                <a:solidFill>
                  <a:srgbClr val="7F7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#define FOO(X) myfoo(X)</a:t>
            </a:r>
            <a:endParaRPr lang="cs-CZ" altLang="en-US" sz="1800" b="0">
              <a:solidFill>
                <a:srgbClr val="7F7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 b="0">
              <a:solidFill>
                <a:srgbClr val="7F7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b="0">
                <a:solidFill>
                  <a:srgbClr val="7F7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#define FOO(X)</a:t>
            </a:r>
            <a:endParaRPr lang="cs-CZ" altLang="en-US" sz="1800" b="0">
              <a:solidFill>
                <a:srgbClr val="7F7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>
                <a:solidFill>
                  <a:srgbClr val="7F7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altLang="en-US" sz="1800" b="0">
                <a:solidFill>
                  <a:srgbClr val="7F7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_Generic((X)), long: fool, char: fooc, default foo) (X)</a:t>
            </a:r>
            <a:endParaRPr lang="en-GB" altLang="en-US" sz="1800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10385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Vylepšená podpora Unicode (UTF-16/32)</a:t>
            </a:r>
            <a:endParaRPr lang="en-GB" altLang="en-US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/>
              <a:t>char16_t and char32_t</a:t>
            </a:r>
            <a:endParaRPr lang="cs-CZ" altLang="en-US"/>
          </a:p>
          <a:p>
            <a:r>
              <a:rPr lang="en-GB" altLang="en-US"/>
              <a:t>&lt;uchar.h&gt;</a:t>
            </a: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7855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Bezpečné varianty některých funkcí</a:t>
            </a:r>
            <a:endParaRPr lang="en-GB" altLang="en-US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en-US"/>
              <a:t>Funkce z (Secure C Library)</a:t>
            </a:r>
          </a:p>
          <a:p>
            <a:pPr lvl="1"/>
            <a:r>
              <a:rPr lang="cs-CZ" altLang="en-US">
                <a:hlinkClick r:id="rId2"/>
              </a:rPr>
              <a:t>http://docwiki.embarcadero.com/RADStudio/XE3/en/Secure_C_Library</a:t>
            </a:r>
            <a:endParaRPr lang="cs-CZ" altLang="en-US"/>
          </a:p>
          <a:p>
            <a:pPr lvl="1"/>
            <a:r>
              <a:rPr lang="cs-CZ" altLang="en-US">
                <a:hlinkClick r:id="rId3"/>
              </a:rPr>
              <a:t>http://msdn.microsoft.com/en-us/library/8ef0s5kh%28v=vs.80%29.aspx</a:t>
            </a:r>
            <a:endParaRPr lang="cs-CZ" altLang="en-US"/>
          </a:p>
          <a:p>
            <a:pPr lvl="1"/>
            <a:r>
              <a:rPr lang="cs-CZ" altLang="en-US">
                <a:hlinkClick r:id="rId4"/>
              </a:rPr>
              <a:t>http://www.drdobbs.com/cpp/the-new-c-standard-explored/232901670</a:t>
            </a:r>
            <a:endParaRPr lang="cs-CZ" altLang="en-US"/>
          </a:p>
          <a:p>
            <a:r>
              <a:rPr lang="en-GB" altLang="en-US"/>
              <a:t>fopen_s, fprintf_s, strcpy_s, strcat_s, gets_s</a:t>
            </a:r>
            <a:r>
              <a:rPr lang="cs-CZ" altLang="en-US"/>
              <a:t>...</a:t>
            </a:r>
          </a:p>
          <a:p>
            <a:pPr lvl="1"/>
            <a:r>
              <a:rPr lang="cs-CZ" altLang="en-US"/>
              <a:t>typicky kontrola délky paměti na ochranu před zápisem za konec alokované paměti (buffer overflow)</a:t>
            </a:r>
          </a:p>
          <a:p>
            <a:r>
              <a:rPr lang="cs-CZ" altLang="en-US"/>
              <a:t>gets() depricated v C99, nyní úplně odstraněna</a:t>
            </a:r>
          </a:p>
        </p:txBody>
      </p:sp>
      <p:sp>
        <p:nvSpPr>
          <p:cNvPr id="3789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1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Makra pro zjištění možností prostředí</a:t>
            </a:r>
            <a:endParaRPr lang="en-GB" altLang="en-US"/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/>
              <a:t>__STDC_VERSION__</a:t>
            </a:r>
            <a:endParaRPr lang="cs-CZ" altLang="en-US"/>
          </a:p>
          <a:p>
            <a:pPr lvl="1"/>
            <a:r>
              <a:rPr lang="cs-CZ" altLang="en-US"/>
              <a:t>makro pro zjištění verze, </a:t>
            </a:r>
            <a:r>
              <a:rPr lang="en-GB" altLang="en-US"/>
              <a:t>201112L </a:t>
            </a:r>
            <a:r>
              <a:rPr lang="cs-CZ" altLang="en-US"/>
              <a:t>je C11</a:t>
            </a:r>
            <a:endParaRPr lang="en-GB" altLang="en-US"/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185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Anonymní struct a union</a:t>
            </a:r>
            <a:endParaRPr lang="en-GB" altLang="en-US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en-US"/>
              <a:t>Struktury a unie bez pojmenování</a:t>
            </a:r>
          </a:p>
          <a:p>
            <a:r>
              <a:rPr lang="cs-CZ" altLang="en-US"/>
              <a:t>Využití pro vnořené deklarace struct nebo union</a:t>
            </a:r>
          </a:p>
          <a:p>
            <a:pPr lvl="1"/>
            <a:r>
              <a:rPr lang="cs-CZ" altLang="en-US"/>
              <a:t>struktura má atribut, který je typu struct / union</a:t>
            </a:r>
          </a:p>
          <a:p>
            <a:pPr lvl="1"/>
            <a:r>
              <a:rPr lang="cs-CZ" altLang="en-US"/>
              <a:t>nikde jinde není použit / potřeba</a:t>
            </a:r>
          </a:p>
          <a:p>
            <a:pPr lvl="1"/>
            <a:r>
              <a:rPr lang="cs-CZ" altLang="en-US"/>
              <a:t>není nutné pojmenovávat</a:t>
            </a:r>
          </a:p>
          <a:p>
            <a:endParaRPr lang="en-GB" altLang="en-US">
              <a:solidFill>
                <a:srgbClr val="FF0000"/>
              </a:solidFill>
            </a:endParaRPr>
          </a:p>
        </p:txBody>
      </p:sp>
      <p:sp>
        <p:nvSpPr>
          <p:cNvPr id="3994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1973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en-US"/>
              <a:t>Funkce s rychlým ukončením</a:t>
            </a:r>
            <a:endParaRPr lang="en-GB" altLang="en-US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/>
              <a:t>_Noreturn</a:t>
            </a:r>
            <a:endParaRPr lang="cs-CZ" altLang="en-US"/>
          </a:p>
          <a:p>
            <a:pPr lvl="1"/>
            <a:r>
              <a:rPr lang="cs-CZ" altLang="en-US"/>
              <a:t>specifikace pro překladač, z funkce se nevrátíme (abort, exit...)</a:t>
            </a:r>
          </a:p>
          <a:p>
            <a:pPr lvl="1"/>
            <a:r>
              <a:rPr lang="cs-CZ" altLang="en-US"/>
              <a:t>umožňuje lepší optimalizaci překladačem</a:t>
            </a:r>
          </a:p>
          <a:p>
            <a:pPr lvl="1"/>
            <a:endParaRPr lang="en-GB" altLang="en-US"/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●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  <a:cs typeface="Arial" panose="020B0604020202020204" pitchFamily="34" charset="0"/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97405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Shrnutí</a:t>
            </a:r>
            <a:endParaRPr lang="en-US" altLang="en-US"/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/>
              <a:t>Rekurze</a:t>
            </a:r>
          </a:p>
          <a:p>
            <a:pPr lvl="1" eaLnBrk="1" hangingPunct="1"/>
            <a:r>
              <a:rPr lang="cs-CZ" altLang="en-US" sz="2000"/>
              <a:t>Důležitý mentální koncept</a:t>
            </a:r>
          </a:p>
          <a:p>
            <a:pPr lvl="1" eaLnBrk="1" hangingPunct="1"/>
            <a:r>
              <a:rPr lang="cs-CZ" altLang="en-US" sz="2000"/>
              <a:t>Často využíván ve funkcionálních jazycích</a:t>
            </a:r>
            <a:endParaRPr lang="en-US" altLang="en-US" sz="2000"/>
          </a:p>
          <a:p>
            <a:pPr eaLnBrk="1" hangingPunct="1"/>
            <a:r>
              <a:rPr lang="cs-CZ" altLang="en-US" sz="2400"/>
              <a:t>Funkční ukazatele a callback</a:t>
            </a:r>
          </a:p>
          <a:p>
            <a:pPr lvl="1" eaLnBrk="1" hangingPunct="1"/>
            <a:r>
              <a:rPr lang="cs-CZ" altLang="en-US" sz="2000"/>
              <a:t>důležitý a široce používaný koncept</a:t>
            </a:r>
          </a:p>
          <a:p>
            <a:pPr lvl="1" eaLnBrk="1" hangingPunct="1"/>
            <a:r>
              <a:rPr lang="cs-CZ" altLang="en-US" sz="2000"/>
              <a:t>umožňuje ošetřovat asynchronní události</a:t>
            </a:r>
          </a:p>
          <a:p>
            <a:pPr lvl="1" eaLnBrk="1" hangingPunct="1"/>
            <a:r>
              <a:rPr lang="cs-CZ" altLang="en-US" sz="2000"/>
              <a:t>obsahuje typovou kontrolu</a:t>
            </a:r>
            <a:r>
              <a:rPr lang="en-US" altLang="en-US" sz="2000"/>
              <a:t> (</a:t>
            </a:r>
            <a:r>
              <a:rPr lang="cs-CZ" altLang="en-US" sz="2000"/>
              <a:t>argumenty </a:t>
            </a:r>
            <a:r>
              <a:rPr lang="en-US" altLang="en-US" sz="2000"/>
              <a:t>a </a:t>
            </a:r>
            <a:r>
              <a:rPr lang="cs-CZ" altLang="en-US" sz="2000"/>
              <a:t>návrat. hodnota</a:t>
            </a:r>
            <a:r>
              <a:rPr lang="en-US" altLang="en-US" sz="2000"/>
              <a:t>)</a:t>
            </a:r>
            <a:endParaRPr lang="cs-CZ" altLang="en-US" sz="2000"/>
          </a:p>
          <a:p>
            <a:pPr eaLnBrk="1" hangingPunct="1"/>
            <a:r>
              <a:rPr lang="cs-CZ" altLang="en-US" sz="2400"/>
              <a:t>Způsob začlenění knihoven je různý</a:t>
            </a:r>
          </a:p>
          <a:p>
            <a:pPr lvl="1" eaLnBrk="1" hangingPunct="1"/>
            <a:r>
              <a:rPr lang="cs-CZ" altLang="en-US" sz="2000"/>
              <a:t>ovlivňuje způsob použití</a:t>
            </a:r>
          </a:p>
          <a:p>
            <a:pPr eaLnBrk="1" hangingPunct="1"/>
            <a:r>
              <a:rPr lang="cs-CZ" altLang="en-US" sz="2400"/>
              <a:t>Standardní knihovna C99</a:t>
            </a:r>
          </a:p>
          <a:p>
            <a:pPr lvl="1" eaLnBrk="1" hangingPunct="1"/>
            <a:r>
              <a:rPr lang="cs-CZ" altLang="en-US" sz="2000"/>
              <a:t>velká řada běžných funkcí</a:t>
            </a:r>
            <a:r>
              <a:rPr lang="en-US" altLang="en-US" sz="2000"/>
              <a:t> (v</a:t>
            </a:r>
            <a:r>
              <a:rPr lang="cs-CZ" altLang="en-US" sz="2000"/>
              <a:t>četně řazení</a:t>
            </a:r>
            <a:r>
              <a:rPr lang="en-US" altLang="en-US" sz="2000"/>
              <a:t> a </a:t>
            </a:r>
            <a:r>
              <a:rPr lang="cs-CZ" altLang="en-US" sz="2000"/>
              <a:t>vyhledávání v poli</a:t>
            </a:r>
            <a:r>
              <a:rPr lang="en-US" altLang="en-US" sz="2000"/>
              <a:t>)</a:t>
            </a:r>
            <a:endParaRPr lang="cs-CZ" altLang="en-US" sz="2000"/>
          </a:p>
          <a:p>
            <a:pPr lvl="1" eaLnBrk="1" hangingPunct="1"/>
            <a:r>
              <a:rPr lang="cs-CZ" altLang="en-US" sz="2000"/>
              <a:t>přenositelnost</a:t>
            </a:r>
          </a:p>
          <a:p>
            <a:pPr eaLnBrk="1" hangingPunct="1"/>
            <a:endParaRPr lang="en-US" altLang="en-US" sz="24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Bonus </a:t>
            </a:r>
            <a:r>
              <a:rPr lang="en-US" altLang="en-US">
                <a:sym typeface="Wingdings" pitchFamily="2" charset="2"/>
              </a:rPr>
              <a:t></a:t>
            </a:r>
            <a:endParaRPr lang="en-GB" altLang="en-US"/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dirty="0"/>
          </a:p>
        </p:txBody>
      </p:sp>
      <p:sp>
        <p:nvSpPr>
          <p:cNvPr id="5530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542502" y="1294686"/>
            <a:ext cx="8042586" cy="4801314"/>
          </a:xfrm>
          <a:prstGeom prst="rect">
            <a:avLst/>
          </a:prstGeom>
          <a:solidFill>
            <a:schemeClr val="bg1">
              <a:lumMod val="75000"/>
              <a:alpha val="46000"/>
            </a:schemeClr>
          </a:solidFill>
          <a:ln w="25400"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network_receive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(in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_packet, &amp;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in_packet_len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7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TLV </a:t>
            </a:r>
            <a:r>
              <a:rPr lang="cs-CZ" dirty="0" err="1">
                <a:solidFill>
                  <a:srgbClr val="007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packet</a:t>
            </a:r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packet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cs-CZ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_packet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malloc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out_packet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cs-CZ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memcpy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in,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network_transmit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_packet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cs-CZ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6324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altLang="cs-CZ" b="0">
                <a:solidFill>
                  <a:schemeClr val="bg1"/>
                </a:solidFill>
              </a:rPr>
              <a:t>Úvod do C, 25.4.2016                  </a:t>
            </a:r>
            <a:endParaRPr lang="en-GB" altLang="cs-CZ" b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2378419"/>
            <a:ext cx="5562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err="1">
                <a:solidFill>
                  <a:srgbClr val="007F7F"/>
                </a:solidFill>
              </a:rPr>
              <a:t>Payload</a:t>
            </a:r>
            <a:r>
              <a:rPr lang="cs-CZ" altLang="en-US" sz="1800" b="0" dirty="0">
                <a:solidFill>
                  <a:srgbClr val="007F7F"/>
                </a:solidFill>
              </a:rPr>
              <a:t> </a:t>
            </a:r>
            <a:r>
              <a:rPr lang="en-US" altLang="en-US" sz="1800" b="0" dirty="0">
                <a:solidFill>
                  <a:srgbClr val="007F7F"/>
                </a:solidFill>
              </a:rPr>
              <a:t>[l</a:t>
            </a:r>
            <a:r>
              <a:rPr lang="cs-CZ" altLang="en-US" sz="1800" b="0" dirty="0" err="1">
                <a:solidFill>
                  <a:srgbClr val="007F7F"/>
                </a:solidFill>
              </a:rPr>
              <a:t>ength</a:t>
            </a:r>
            <a:r>
              <a:rPr lang="cs-CZ" altLang="en-US" sz="1800" b="0" dirty="0">
                <a:solidFill>
                  <a:srgbClr val="007F7F"/>
                </a:solidFill>
              </a:rPr>
              <a:t> B</a:t>
            </a:r>
            <a:r>
              <a:rPr lang="en-US" altLang="en-US" sz="1800" b="0" dirty="0">
                <a:solidFill>
                  <a:srgbClr val="007F7F"/>
                </a:solidFill>
              </a:rPr>
              <a:t>]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524000" y="2386886"/>
            <a:ext cx="1676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>
                <a:solidFill>
                  <a:srgbClr val="007F7F"/>
                </a:solidFill>
              </a:rPr>
              <a:t>l</a:t>
            </a:r>
            <a:r>
              <a:rPr lang="cs-CZ" altLang="en-US" sz="1800" b="0" dirty="0" err="1">
                <a:solidFill>
                  <a:srgbClr val="007F7F"/>
                </a:solidFill>
              </a:rPr>
              <a:t>ength</a:t>
            </a:r>
            <a:r>
              <a:rPr lang="cs-CZ" altLang="en-US" sz="1800" b="0" dirty="0">
                <a:solidFill>
                  <a:srgbClr val="007F7F"/>
                </a:solidFill>
              </a:rPr>
              <a:t> </a:t>
            </a:r>
            <a:r>
              <a:rPr lang="en-US" altLang="en-US" sz="1800" b="0" dirty="0">
                <a:solidFill>
                  <a:srgbClr val="007F7F"/>
                </a:solidFill>
              </a:rPr>
              <a:t>[</a:t>
            </a:r>
            <a:r>
              <a:rPr lang="cs-CZ" altLang="en-US" sz="1800" b="0" dirty="0">
                <a:solidFill>
                  <a:srgbClr val="007F7F"/>
                </a:solidFill>
              </a:rPr>
              <a:t>2B</a:t>
            </a:r>
            <a:r>
              <a:rPr lang="en-US" altLang="en-US" sz="1800" b="0" dirty="0">
                <a:solidFill>
                  <a:srgbClr val="007F7F"/>
                </a:solidFill>
              </a:rPr>
              <a:t>]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81000" y="2386886"/>
            <a:ext cx="10795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>
                <a:solidFill>
                  <a:srgbClr val="007F7F"/>
                </a:solidFill>
              </a:rPr>
              <a:t>Type </a:t>
            </a:r>
            <a:r>
              <a:rPr lang="en-US" altLang="en-US" sz="1800" b="0" dirty="0">
                <a:solidFill>
                  <a:srgbClr val="007F7F"/>
                </a:solidFill>
              </a:rPr>
              <a:t>[</a:t>
            </a:r>
            <a:r>
              <a:rPr lang="cs-CZ" altLang="en-US" sz="1800" b="0" dirty="0">
                <a:solidFill>
                  <a:srgbClr val="007F7F"/>
                </a:solidFill>
              </a:rPr>
              <a:t>1B</a:t>
            </a:r>
            <a:r>
              <a:rPr lang="en-US" altLang="en-US" sz="1800" b="0" dirty="0">
                <a:solidFill>
                  <a:srgbClr val="007F7F"/>
                </a:solidFill>
              </a:rPr>
              <a:t>]</a:t>
            </a:r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152400" y="1904286"/>
            <a:ext cx="2730500" cy="381000"/>
          </a:xfrm>
          <a:prstGeom prst="borderCallout2">
            <a:avLst>
              <a:gd name="adj1" fmla="val 30000"/>
              <a:gd name="adj2" fmla="val 103125"/>
              <a:gd name="adj3" fmla="val 30000"/>
              <a:gd name="adj4" fmla="val 110157"/>
              <a:gd name="adj5" fmla="val 116527"/>
              <a:gd name="adj6" fmla="val 116129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unsigned</a:t>
            </a:r>
            <a:r>
              <a:rPr lang="cs-CZ" sz="18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cs-CZ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cs-CZ" sz="18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endParaRPr lang="cs-CZ" sz="1800" b="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76600" y="4805151"/>
            <a:ext cx="5562600" cy="457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err="1">
                <a:solidFill>
                  <a:srgbClr val="007F7F"/>
                </a:solidFill>
              </a:rPr>
              <a:t>Payload</a:t>
            </a:r>
            <a:r>
              <a:rPr lang="cs-CZ" altLang="en-US" sz="1800" b="0" dirty="0">
                <a:solidFill>
                  <a:srgbClr val="007F7F"/>
                </a:solidFill>
              </a:rPr>
              <a:t> (</a:t>
            </a:r>
            <a:r>
              <a:rPr lang="en-US" altLang="en-US" sz="1800" b="0" dirty="0" err="1">
                <a:solidFill>
                  <a:srgbClr val="007F7F"/>
                </a:solidFill>
              </a:rPr>
              <a:t>l</a:t>
            </a:r>
            <a:r>
              <a:rPr lang="cs-CZ" altLang="en-US" sz="1800" b="0" dirty="0" err="1">
                <a:solidFill>
                  <a:srgbClr val="007F7F"/>
                </a:solidFill>
              </a:rPr>
              <a:t>ength</a:t>
            </a:r>
            <a:r>
              <a:rPr lang="cs-CZ" altLang="en-US" sz="1800" b="0" dirty="0">
                <a:solidFill>
                  <a:srgbClr val="007F7F"/>
                </a:solidFill>
              </a:rPr>
              <a:t> B)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0" y="4813618"/>
            <a:ext cx="1676400" cy="457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>
                <a:solidFill>
                  <a:srgbClr val="007F7F"/>
                </a:solidFill>
              </a:rPr>
              <a:t>l</a:t>
            </a:r>
            <a:r>
              <a:rPr lang="cs-CZ" altLang="en-US" sz="1800" b="0" dirty="0" err="1">
                <a:solidFill>
                  <a:srgbClr val="007F7F"/>
                </a:solidFill>
              </a:rPr>
              <a:t>ength</a:t>
            </a:r>
            <a:r>
              <a:rPr lang="cs-CZ" altLang="en-US" sz="1800" b="0" dirty="0">
                <a:solidFill>
                  <a:srgbClr val="007F7F"/>
                </a:solidFill>
              </a:rPr>
              <a:t> </a:t>
            </a:r>
            <a:r>
              <a:rPr lang="en-US" altLang="en-US" sz="1800" b="0" dirty="0">
                <a:solidFill>
                  <a:srgbClr val="007F7F"/>
                </a:solidFill>
              </a:rPr>
              <a:t>[</a:t>
            </a:r>
            <a:r>
              <a:rPr lang="cs-CZ" altLang="en-US" sz="1800" b="0" dirty="0">
                <a:solidFill>
                  <a:srgbClr val="007F7F"/>
                </a:solidFill>
              </a:rPr>
              <a:t>2B</a:t>
            </a:r>
            <a:r>
              <a:rPr lang="en-US" altLang="en-US" sz="1800" b="0" dirty="0">
                <a:solidFill>
                  <a:srgbClr val="007F7F"/>
                </a:solidFill>
              </a:rPr>
              <a:t>]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81000" y="4813618"/>
            <a:ext cx="1079500" cy="457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>
                <a:solidFill>
                  <a:srgbClr val="007F7F"/>
                </a:solidFill>
              </a:rPr>
              <a:t>Type </a:t>
            </a:r>
            <a:r>
              <a:rPr lang="en-US" altLang="en-US" sz="1800" b="0" dirty="0">
                <a:solidFill>
                  <a:srgbClr val="007F7F"/>
                </a:solidFill>
              </a:rPr>
              <a:t>[</a:t>
            </a:r>
            <a:r>
              <a:rPr lang="cs-CZ" altLang="en-US" sz="1800" b="0" dirty="0">
                <a:solidFill>
                  <a:srgbClr val="007F7F"/>
                </a:solidFill>
              </a:rPr>
              <a:t>1B</a:t>
            </a:r>
            <a:r>
              <a:rPr lang="en-US" altLang="en-US" sz="1800" b="0" dirty="0">
                <a:solidFill>
                  <a:srgbClr val="007F7F"/>
                </a:solidFill>
              </a:rPr>
              <a:t>]</a:t>
            </a:r>
          </a:p>
        </p:txBody>
      </p:sp>
      <p:sp>
        <p:nvSpPr>
          <p:cNvPr id="14" name="AutoShape 6"/>
          <p:cNvSpPr>
            <a:spLocks/>
          </p:cNvSpPr>
          <p:nvPr/>
        </p:nvSpPr>
        <p:spPr bwMode="auto">
          <a:xfrm>
            <a:off x="152400" y="4342686"/>
            <a:ext cx="2730500" cy="381000"/>
          </a:xfrm>
          <a:prstGeom prst="borderCallout2">
            <a:avLst>
              <a:gd name="adj1" fmla="val 30000"/>
              <a:gd name="adj2" fmla="val 103125"/>
              <a:gd name="adj3" fmla="val 30000"/>
              <a:gd name="adj4" fmla="val 110157"/>
              <a:gd name="adj5" fmla="val 112083"/>
              <a:gd name="adj6" fmla="val 114815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unsigned</a:t>
            </a:r>
            <a:r>
              <a:rPr lang="cs-CZ" sz="18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cs-CZ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cs-CZ" sz="18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endParaRPr lang="cs-CZ" sz="1800" b="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3276600" y="4796684"/>
            <a:ext cx="5562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err="1">
                <a:solidFill>
                  <a:srgbClr val="007F7F"/>
                </a:solidFill>
              </a:rPr>
              <a:t>Payload</a:t>
            </a:r>
            <a:r>
              <a:rPr lang="cs-CZ" altLang="en-US" sz="1800" b="0" dirty="0">
                <a:solidFill>
                  <a:srgbClr val="007F7F"/>
                </a:solidFill>
              </a:rPr>
              <a:t> </a:t>
            </a:r>
            <a:r>
              <a:rPr lang="en-US" altLang="en-US" sz="1800" b="0" dirty="0">
                <a:solidFill>
                  <a:srgbClr val="007F7F"/>
                </a:solidFill>
              </a:rPr>
              <a:t>[l</a:t>
            </a:r>
            <a:r>
              <a:rPr lang="cs-CZ" altLang="en-US" sz="1800" b="0" dirty="0" err="1">
                <a:solidFill>
                  <a:srgbClr val="007F7F"/>
                </a:solidFill>
              </a:rPr>
              <a:t>ength</a:t>
            </a:r>
            <a:r>
              <a:rPr lang="cs-CZ" altLang="en-US" sz="1800" b="0" dirty="0">
                <a:solidFill>
                  <a:srgbClr val="007F7F"/>
                </a:solidFill>
              </a:rPr>
              <a:t> B</a:t>
            </a:r>
            <a:r>
              <a:rPr lang="en-US" altLang="en-US" sz="1800" b="0" dirty="0">
                <a:solidFill>
                  <a:srgbClr val="007F7F"/>
                </a:solidFill>
              </a:rPr>
              <a:t>]</a:t>
            </a:r>
          </a:p>
        </p:txBody>
      </p:sp>
      <p:sp>
        <p:nvSpPr>
          <p:cNvPr id="23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993775"/>
          </a:xfrm>
        </p:spPr>
        <p:txBody>
          <a:bodyPr/>
          <a:lstStyle/>
          <a:p>
            <a:r>
              <a:rPr lang="cs-CZ" altLang="cs-CZ" dirty="0"/>
              <a:t>Webová služba: opakovač paketů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2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542502" y="1066800"/>
            <a:ext cx="8180445" cy="4801314"/>
          </a:xfrm>
          <a:prstGeom prst="rect">
            <a:avLst/>
          </a:prstGeom>
          <a:solidFill>
            <a:schemeClr val="bg1">
              <a:lumMod val="75000"/>
              <a:alpha val="46000"/>
            </a:schemeClr>
          </a:solidFill>
          <a:ln w="25400"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network_receive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(in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_packet, &amp;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in_packet_len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7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TLV </a:t>
            </a:r>
            <a:r>
              <a:rPr lang="cs-CZ" dirty="0" err="1">
                <a:solidFill>
                  <a:srgbClr val="007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packet</a:t>
            </a:r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packet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cs-CZ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_packet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malloc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out_packet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7F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cs-CZ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memcpy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in,</a:t>
            </a:r>
            <a:r>
              <a:rPr lang="cs-CZ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network_transmit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_packet</a:t>
            </a:r>
            <a:r>
              <a:rPr lang="cs-CZ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cs-CZ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6324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altLang="cs-CZ" b="0">
                <a:solidFill>
                  <a:schemeClr val="bg1"/>
                </a:solidFill>
              </a:rPr>
              <a:t>Úvod do C, 25.4.2016                  </a:t>
            </a:r>
            <a:endParaRPr lang="en-GB" altLang="cs-CZ" b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2150533"/>
            <a:ext cx="1447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err="1">
                <a:solidFill>
                  <a:srgbClr val="007F7F"/>
                </a:solidFill>
              </a:rPr>
              <a:t>Payload</a:t>
            </a:r>
            <a:r>
              <a:rPr lang="cs-CZ" altLang="en-US" sz="1800" b="0" dirty="0">
                <a:solidFill>
                  <a:srgbClr val="007F7F"/>
                </a:solidFill>
              </a:rPr>
              <a:t> </a:t>
            </a:r>
            <a:r>
              <a:rPr lang="en-US" altLang="en-US" sz="1800" b="0" dirty="0">
                <a:solidFill>
                  <a:srgbClr val="007F7F"/>
                </a:solidFill>
              </a:rPr>
              <a:t>[1</a:t>
            </a:r>
            <a:r>
              <a:rPr lang="cs-CZ" altLang="en-US" sz="1800" b="0" dirty="0">
                <a:solidFill>
                  <a:srgbClr val="007F7F"/>
                </a:solidFill>
              </a:rPr>
              <a:t>B</a:t>
            </a:r>
            <a:r>
              <a:rPr lang="en-US" altLang="en-US" sz="1800" b="0" dirty="0">
                <a:solidFill>
                  <a:srgbClr val="007F7F"/>
                </a:solidFill>
              </a:rPr>
              <a:t>]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81000" y="2159000"/>
            <a:ext cx="10795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>
                <a:solidFill>
                  <a:srgbClr val="007F7F"/>
                </a:solidFill>
              </a:rPr>
              <a:t>Type </a:t>
            </a:r>
            <a:r>
              <a:rPr lang="en-US" altLang="en-US" sz="1800" b="0" dirty="0">
                <a:solidFill>
                  <a:srgbClr val="007F7F"/>
                </a:solidFill>
              </a:rPr>
              <a:t>[</a:t>
            </a:r>
            <a:r>
              <a:rPr lang="cs-CZ" altLang="en-US" sz="1800" b="0" dirty="0">
                <a:solidFill>
                  <a:srgbClr val="007F7F"/>
                </a:solidFill>
              </a:rPr>
              <a:t>1B</a:t>
            </a:r>
            <a:r>
              <a:rPr lang="en-US" altLang="en-US" sz="1800" b="0" dirty="0">
                <a:solidFill>
                  <a:srgbClr val="007F7F"/>
                </a:solidFill>
              </a:rPr>
              <a:t>]</a:t>
            </a:r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152400" y="1676400"/>
            <a:ext cx="2730500" cy="381000"/>
          </a:xfrm>
          <a:prstGeom prst="borderCallout2">
            <a:avLst>
              <a:gd name="adj1" fmla="val 30000"/>
              <a:gd name="adj2" fmla="val 103125"/>
              <a:gd name="adj3" fmla="val 30000"/>
              <a:gd name="adj4" fmla="val 110157"/>
              <a:gd name="adj5" fmla="val 116527"/>
              <a:gd name="adj6" fmla="val 116129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unsigned</a:t>
            </a:r>
            <a:r>
              <a:rPr lang="cs-CZ" sz="18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cs-CZ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cs-CZ" sz="18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endParaRPr lang="cs-CZ" sz="1800" b="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76600" y="4577265"/>
            <a:ext cx="5562600" cy="457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err="1">
                <a:solidFill>
                  <a:srgbClr val="007F7F"/>
                </a:solidFill>
              </a:rPr>
              <a:t>Payload</a:t>
            </a:r>
            <a:r>
              <a:rPr lang="cs-CZ" altLang="en-US" sz="1800" b="0" dirty="0">
                <a:solidFill>
                  <a:srgbClr val="007F7F"/>
                </a:solidFill>
              </a:rPr>
              <a:t> (</a:t>
            </a:r>
            <a:r>
              <a:rPr lang="en-US" altLang="en-US" sz="1800" b="0" dirty="0">
                <a:solidFill>
                  <a:srgbClr val="007F7F"/>
                </a:solidFill>
              </a:rPr>
              <a:t>65535</a:t>
            </a:r>
            <a:r>
              <a:rPr lang="cs-CZ" altLang="en-US" sz="1800" b="0" dirty="0">
                <a:solidFill>
                  <a:srgbClr val="007F7F"/>
                </a:solidFill>
              </a:rPr>
              <a:t>B)</a:t>
            </a:r>
            <a:endParaRPr lang="en-US" altLang="en-US" sz="1800" b="0" dirty="0">
              <a:solidFill>
                <a:srgbClr val="007F7F"/>
              </a:solidFill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0" y="4585732"/>
            <a:ext cx="1676400" cy="457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>
                <a:solidFill>
                  <a:srgbClr val="007F7F"/>
                </a:solidFill>
              </a:rPr>
              <a:t>0xFFFF</a:t>
            </a:r>
            <a:r>
              <a:rPr lang="cs-CZ" altLang="en-US" sz="1800" b="0" dirty="0">
                <a:solidFill>
                  <a:srgbClr val="007F7F"/>
                </a:solidFill>
              </a:rPr>
              <a:t> </a:t>
            </a:r>
            <a:r>
              <a:rPr lang="en-US" altLang="en-US" sz="1800" b="0" dirty="0">
                <a:solidFill>
                  <a:srgbClr val="007F7F"/>
                </a:solidFill>
              </a:rPr>
              <a:t>[</a:t>
            </a:r>
            <a:r>
              <a:rPr lang="cs-CZ" altLang="en-US" sz="1800" b="0" dirty="0">
                <a:solidFill>
                  <a:srgbClr val="007F7F"/>
                </a:solidFill>
              </a:rPr>
              <a:t>2B</a:t>
            </a:r>
            <a:r>
              <a:rPr lang="en-US" altLang="en-US" sz="1800" b="0" dirty="0">
                <a:solidFill>
                  <a:srgbClr val="007F7F"/>
                </a:solidFill>
              </a:rPr>
              <a:t>]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81000" y="4585732"/>
            <a:ext cx="1079500" cy="457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>
                <a:solidFill>
                  <a:srgbClr val="007F7F"/>
                </a:solidFill>
              </a:rPr>
              <a:t>Type </a:t>
            </a:r>
            <a:r>
              <a:rPr lang="en-US" altLang="en-US" sz="1800" b="0" dirty="0">
                <a:solidFill>
                  <a:srgbClr val="007F7F"/>
                </a:solidFill>
              </a:rPr>
              <a:t>[</a:t>
            </a:r>
            <a:r>
              <a:rPr lang="cs-CZ" altLang="en-US" sz="1800" b="0" dirty="0">
                <a:solidFill>
                  <a:srgbClr val="007F7F"/>
                </a:solidFill>
              </a:rPr>
              <a:t>1B</a:t>
            </a:r>
            <a:r>
              <a:rPr lang="en-US" altLang="en-US" sz="1800" b="0" dirty="0">
                <a:solidFill>
                  <a:srgbClr val="007F7F"/>
                </a:solidFill>
              </a:rPr>
              <a:t>]</a:t>
            </a:r>
          </a:p>
        </p:txBody>
      </p:sp>
      <p:sp>
        <p:nvSpPr>
          <p:cNvPr id="14" name="AutoShape 6"/>
          <p:cNvSpPr>
            <a:spLocks/>
          </p:cNvSpPr>
          <p:nvPr/>
        </p:nvSpPr>
        <p:spPr bwMode="auto">
          <a:xfrm>
            <a:off x="152400" y="4114800"/>
            <a:ext cx="2730500" cy="381000"/>
          </a:xfrm>
          <a:prstGeom prst="borderCallout2">
            <a:avLst>
              <a:gd name="adj1" fmla="val 30000"/>
              <a:gd name="adj2" fmla="val 103125"/>
              <a:gd name="adj3" fmla="val 30000"/>
              <a:gd name="adj4" fmla="val 110157"/>
              <a:gd name="adj5" fmla="val 112083"/>
              <a:gd name="adj6" fmla="val 114815"/>
            </a:avLst>
          </a:prstGeom>
          <a:solidFill>
            <a:srgbClr val="00FF00">
              <a:alpha val="39999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unsigned</a:t>
            </a:r>
            <a:r>
              <a:rPr lang="cs-CZ" sz="18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800" dirty="0" err="1">
                <a:solidFill>
                  <a:srgbClr val="00007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cs-CZ" sz="1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cs-CZ" sz="18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endParaRPr lang="cs-CZ" sz="1800" b="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993775"/>
          </a:xfrm>
        </p:spPr>
        <p:txBody>
          <a:bodyPr/>
          <a:lstStyle/>
          <a:p>
            <a:r>
              <a:rPr lang="en-US" dirty="0" err="1"/>
              <a:t>Probl</a:t>
            </a:r>
            <a:r>
              <a:rPr lang="cs-CZ" dirty="0" err="1"/>
              <a:t>ém</a:t>
            </a:r>
            <a:r>
              <a:rPr lang="cs-CZ" dirty="0"/>
              <a:t>?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876800" y="2159000"/>
            <a:ext cx="4114800" cy="457200"/>
          </a:xfrm>
          <a:prstGeom prst="rect">
            <a:avLst/>
          </a:prstGeom>
          <a:solidFill>
            <a:srgbClr val="CCCC00"/>
          </a:solidFill>
          <a:ln w="2540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>
                <a:solidFill>
                  <a:srgbClr val="007F7F"/>
                </a:solidFill>
              </a:rPr>
              <a:t>… Heap memory …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276600" y="4585732"/>
            <a:ext cx="1447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 b="0" dirty="0" err="1">
                <a:solidFill>
                  <a:srgbClr val="007F7F"/>
                </a:solidFill>
              </a:rPr>
              <a:t>Payload</a:t>
            </a:r>
            <a:r>
              <a:rPr lang="cs-CZ" altLang="en-US" sz="1800" b="0" dirty="0">
                <a:solidFill>
                  <a:srgbClr val="007F7F"/>
                </a:solidFill>
              </a:rPr>
              <a:t> </a:t>
            </a:r>
            <a:r>
              <a:rPr lang="en-US" altLang="en-US" sz="1800" b="0" dirty="0">
                <a:solidFill>
                  <a:srgbClr val="007F7F"/>
                </a:solidFill>
              </a:rPr>
              <a:t>[1</a:t>
            </a:r>
            <a:r>
              <a:rPr lang="cs-CZ" altLang="en-US" sz="1800" b="0" dirty="0">
                <a:solidFill>
                  <a:srgbClr val="007F7F"/>
                </a:solidFill>
              </a:rPr>
              <a:t>B</a:t>
            </a:r>
            <a:r>
              <a:rPr lang="en-US" altLang="en-US" sz="1800" b="0" dirty="0">
                <a:solidFill>
                  <a:srgbClr val="007F7F"/>
                </a:solidFill>
              </a:rPr>
              <a:t>]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4732867" y="4588934"/>
            <a:ext cx="4114800" cy="457200"/>
          </a:xfrm>
          <a:prstGeom prst="rect">
            <a:avLst/>
          </a:prstGeom>
          <a:solidFill>
            <a:srgbClr val="CCCC00"/>
          </a:solidFill>
          <a:ln w="2540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>
                <a:solidFill>
                  <a:srgbClr val="007F7F"/>
                </a:solidFill>
              </a:rPr>
              <a:t>Heap memory (</a:t>
            </a:r>
            <a:r>
              <a:rPr lang="cs-CZ" altLang="en-US" sz="1800" b="0" dirty="0">
                <a:solidFill>
                  <a:srgbClr val="007F7F"/>
                </a:solidFill>
              </a:rPr>
              <a:t>klíče</a:t>
            </a:r>
            <a:r>
              <a:rPr lang="en-US" altLang="en-US" sz="1800" b="0" dirty="0">
                <a:solidFill>
                  <a:srgbClr val="007F7F"/>
                </a:solidFill>
              </a:rPr>
              <a:t>, </a:t>
            </a:r>
            <a:r>
              <a:rPr lang="cs-CZ" altLang="en-US" sz="1800" b="0" dirty="0">
                <a:solidFill>
                  <a:srgbClr val="007F7F"/>
                </a:solidFill>
              </a:rPr>
              <a:t>hesla</a:t>
            </a:r>
            <a:r>
              <a:rPr lang="en-US" altLang="en-US" sz="1800" b="0" dirty="0">
                <a:solidFill>
                  <a:srgbClr val="007F7F"/>
                </a:solidFill>
              </a:rPr>
              <a:t>…)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1517650" y="2150533"/>
            <a:ext cx="1676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>
                <a:solidFill>
                  <a:srgbClr val="007F7F"/>
                </a:solidFill>
              </a:rPr>
              <a:t>0x0001</a:t>
            </a:r>
            <a:r>
              <a:rPr lang="cs-CZ" altLang="en-US" sz="1800" b="0" dirty="0">
                <a:solidFill>
                  <a:srgbClr val="007F7F"/>
                </a:solidFill>
              </a:rPr>
              <a:t> </a:t>
            </a:r>
            <a:r>
              <a:rPr lang="en-US" altLang="en-US" sz="1800" b="0" dirty="0">
                <a:solidFill>
                  <a:srgbClr val="007F7F"/>
                </a:solidFill>
              </a:rPr>
              <a:t>[</a:t>
            </a:r>
            <a:r>
              <a:rPr lang="cs-CZ" altLang="en-US" sz="1800" b="0" dirty="0">
                <a:solidFill>
                  <a:srgbClr val="007F7F"/>
                </a:solidFill>
              </a:rPr>
              <a:t>2B</a:t>
            </a:r>
            <a:r>
              <a:rPr lang="en-US" altLang="en-US" sz="1800" b="0" dirty="0">
                <a:solidFill>
                  <a:srgbClr val="007F7F"/>
                </a:solidFill>
              </a:rPr>
              <a:t>]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515534" y="2150533"/>
            <a:ext cx="1676400" cy="4572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0xFFFF</a:t>
            </a:r>
            <a:r>
              <a:rPr lang="cs-CZ" altLang="en-US" sz="1800" b="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altLang="en-US" sz="1800" b="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[</a:t>
            </a:r>
            <a:r>
              <a:rPr lang="cs-CZ" altLang="en-US" sz="1800" b="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2B</a:t>
            </a:r>
            <a:r>
              <a:rPr lang="en-US" altLang="en-US" sz="1800" b="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]</a:t>
            </a:r>
          </a:p>
        </p:txBody>
      </p:sp>
      <p:pic>
        <p:nvPicPr>
          <p:cNvPr id="20" name="Picture 5" descr="devi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293096"/>
            <a:ext cx="1366837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Nadpis 1"/>
          <p:cNvSpPr txBox="1">
            <a:spLocks/>
          </p:cNvSpPr>
          <p:nvPr/>
        </p:nvSpPr>
        <p:spPr bwMode="auto">
          <a:xfrm>
            <a:off x="5334000" y="5638800"/>
            <a:ext cx="2057400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5pPr>
            <a:lvl6pPr marL="457200"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6pPr>
            <a:lvl7pPr marL="914400"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7pPr>
            <a:lvl8pPr marL="1371600"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8pPr>
            <a:lvl9pPr marL="1828800" algn="l" rtl="0" fontAlgn="base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131313"/>
                </a:solidFill>
                <a:latin typeface="Arial" charset="0"/>
              </a:defRPr>
            </a:lvl9pPr>
          </a:lstStyle>
          <a:p>
            <a:r>
              <a:rPr lang="en-US" kern="0" dirty="0" err="1"/>
              <a:t>Probl</a:t>
            </a:r>
            <a:r>
              <a:rPr lang="cs-CZ" kern="0" dirty="0" err="1"/>
              <a:t>ém</a:t>
            </a:r>
            <a:r>
              <a:rPr lang="en-US" kern="0" dirty="0"/>
              <a:t>!</a:t>
            </a:r>
            <a:endParaRPr lang="cs-CZ" kern="0" dirty="0"/>
          </a:p>
        </p:txBody>
      </p:sp>
      <p:sp>
        <p:nvSpPr>
          <p:cNvPr id="2" name="TextovéPole 1"/>
          <p:cNvSpPr txBox="1"/>
          <p:nvPr/>
        </p:nvSpPr>
        <p:spPr>
          <a:xfrm>
            <a:off x="4343400" y="3429000"/>
            <a:ext cx="3906839" cy="369332"/>
          </a:xfrm>
          <a:prstGeom prst="rect">
            <a:avLst/>
          </a:prstGeom>
          <a:solidFill>
            <a:srgbClr val="FF3300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in_packet_len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!= length + 3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9541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7" grpId="0" animBg="1"/>
      <p:bldP spid="21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graphicFrame>
        <p:nvGraphicFramePr>
          <p:cNvPr id="731163" name="Object 27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346700" y="5562600"/>
          <a:ext cx="1511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1" r:id="rId3" imgW="1511111" imgH="647391" progId="">
                  <p:embed/>
                </p:oleObj>
              </mc:Choice>
              <mc:Fallback>
                <p:oleObj r:id="rId3" imgW="1511111" imgH="647391" progId="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6700" y="5562600"/>
                        <a:ext cx="15113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Elementární rekurze</a:t>
            </a:r>
            <a:endParaRPr lang="en-US" altLang="en-US"/>
          </a:p>
        </p:txBody>
      </p:sp>
      <p:sp>
        <p:nvSpPr>
          <p:cNvPr id="731156" name="Rectangle 2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Jak sebrat květinky na dvě instrukce?</a:t>
            </a:r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endParaRPr lang="cs-CZ" altLang="en-US"/>
          </a:p>
          <a:p>
            <a:pPr eaLnBrk="1" hangingPunct="1"/>
            <a:r>
              <a:rPr lang="cs-CZ" altLang="en-US"/>
              <a:t>Krok dopředu a </a:t>
            </a:r>
            <a:r>
              <a:rPr lang="en-US" altLang="en-US"/>
              <a:t>opakovat</a:t>
            </a:r>
            <a:r>
              <a:rPr lang="cs-CZ" altLang="en-US"/>
              <a:t> </a:t>
            </a:r>
            <a:r>
              <a:rPr lang="cs-CZ" altLang="en-US">
                <a:sym typeface="Wingdings" pitchFamily="2" charset="2"/>
              </a:rPr>
              <a:t></a:t>
            </a:r>
            <a:endParaRPr lang="en-US" altLang="en-US"/>
          </a:p>
        </p:txBody>
      </p:sp>
      <p:graphicFrame>
        <p:nvGraphicFramePr>
          <p:cNvPr id="731150" name="Object 1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715000" y="2971800"/>
          <a:ext cx="2514600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2" r:id="rId5" imgW="2463492" imgH="1307937" progId="">
                  <p:embed/>
                </p:oleObj>
              </mc:Choice>
              <mc:Fallback>
                <p:oleObj r:id="rId5" imgW="2463492" imgH="1307937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971800"/>
                        <a:ext cx="2514600" cy="1335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7" name="Object 9"/>
          <p:cNvGraphicFramePr>
            <a:graphicFrameLocks noGrp="1" noChangeAspect="1"/>
          </p:cNvGraphicFramePr>
          <p:nvPr>
            <p:ph idx="4294967295"/>
          </p:nvPr>
        </p:nvGraphicFramePr>
        <p:xfrm>
          <a:off x="1295400" y="2133600"/>
          <a:ext cx="3276600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3" r:id="rId7" imgW="4063492" imgH="4012698" progId="">
                  <p:embed/>
                </p:oleObj>
              </mc:Choice>
              <mc:Fallback>
                <p:oleObj r:id="rId7" imgW="4063492" imgH="4012698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133600"/>
                        <a:ext cx="3276600" cy="323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1153" name="Object 17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7086600" y="1447800"/>
          <a:ext cx="1511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4" r:id="rId9" imgW="1511111" imgH="647391" progId="">
                  <p:embed/>
                </p:oleObj>
              </mc:Choice>
              <mc:Fallback>
                <p:oleObj r:id="rId9" imgW="1511111" imgH="647391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1447800"/>
                        <a:ext cx="15113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1159" name="Object 2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880100" y="5638800"/>
          <a:ext cx="3810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5" r:id="rId10" imgW="380818" imgH="393512" progId="">
                  <p:embed/>
                </p:oleObj>
              </mc:Choice>
              <mc:Fallback>
                <p:oleObj r:id="rId10" imgW="380818" imgH="393512" progId="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0100" y="5638800"/>
                        <a:ext cx="3810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1161" name="Object 25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337300" y="5638800"/>
          <a:ext cx="406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6" r:id="rId12" imgW="406063" imgH="406063" progId="">
                  <p:embed/>
                </p:oleObj>
              </mc:Choice>
              <mc:Fallback>
                <p:oleObj r:id="rId12" imgW="406063" imgH="406063" progId="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300" y="5638800"/>
                        <a:ext cx="4064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 jak závažnou chybu se jedná?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>
              <a:hlinkClick r:id="rId2"/>
            </a:endParaRPr>
          </a:p>
          <a:p>
            <a:endParaRPr lang="cs-CZ" dirty="0">
              <a:hlinkClick r:id="rId2"/>
            </a:endParaRPr>
          </a:p>
          <a:p>
            <a:endParaRPr lang="cs-CZ" dirty="0">
              <a:hlinkClick r:id="rId2"/>
            </a:endParaRPr>
          </a:p>
          <a:p>
            <a:endParaRPr lang="cs-CZ" dirty="0">
              <a:hlinkClick r:id="rId2"/>
            </a:endParaRPr>
          </a:p>
          <a:p>
            <a:endParaRPr lang="cs-CZ" dirty="0">
              <a:hlinkClick r:id="rId2"/>
            </a:endParaRPr>
          </a:p>
          <a:p>
            <a:endParaRPr lang="cs-CZ" sz="2000" dirty="0">
              <a:hlinkClick r:id="rId2"/>
            </a:endParaRPr>
          </a:p>
          <a:p>
            <a:endParaRPr lang="cs-CZ" sz="2000" dirty="0">
              <a:hlinkClick r:id="rId2"/>
            </a:endParaRPr>
          </a:p>
          <a:p>
            <a:endParaRPr lang="cs-CZ" sz="2000" dirty="0">
              <a:hlinkClick r:id="rId2"/>
            </a:endParaRPr>
          </a:p>
          <a:p>
            <a:endParaRPr lang="cs-CZ" sz="2000" dirty="0">
              <a:hlinkClick r:id="rId2"/>
            </a:endParaRPr>
          </a:p>
          <a:p>
            <a:endParaRPr lang="cs-CZ" sz="2000" dirty="0">
              <a:hlinkClick r:id="rId2"/>
            </a:endParaRPr>
          </a:p>
          <a:p>
            <a:r>
              <a:rPr lang="cs-CZ" sz="2000" dirty="0">
                <a:hlinkClick r:id="rId2"/>
              </a:rPr>
              <a:t>http://news.netcraft.com/archives/2014/04/08/half-a-million-widely-trusted-websites-vulnerable-to-heartbleed-bug.html</a:t>
            </a:r>
            <a:endParaRPr lang="cs-CZ" sz="2000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  <p:pic>
        <p:nvPicPr>
          <p:cNvPr id="72706" name="Picture 2" descr="D:\heartble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9800"/>
            <a:ext cx="4191000" cy="364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228600" y="1203126"/>
            <a:ext cx="6832127" cy="923330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17% SSL web server</a:t>
            </a:r>
            <a:r>
              <a:rPr lang="cs-CZ" dirty="0"/>
              <a:t>ů</a:t>
            </a:r>
            <a:r>
              <a:rPr lang="en-US" dirty="0"/>
              <a:t> (</a:t>
            </a:r>
            <a:r>
              <a:rPr lang="cs-CZ" dirty="0" err="1"/>
              <a:t>OpenSSL</a:t>
            </a:r>
            <a:r>
              <a:rPr lang="cs-CZ" dirty="0"/>
              <a:t> 1.0.1</a:t>
            </a:r>
            <a:r>
              <a:rPr lang="en-US" dirty="0"/>
              <a:t>) </a:t>
            </a:r>
            <a:endParaRPr lang="cs-CZ" dirty="0"/>
          </a:p>
          <a:p>
            <a:r>
              <a:rPr lang="cs-CZ" b="0" dirty="0" err="1">
                <a:hlinkClick r:id="rId4"/>
              </a:rPr>
              <a:t>Twitter</a:t>
            </a:r>
            <a:r>
              <a:rPr lang="cs-CZ" b="0" dirty="0"/>
              <a:t>, </a:t>
            </a:r>
            <a:r>
              <a:rPr lang="cs-CZ" b="0" dirty="0" err="1">
                <a:hlinkClick r:id="rId5"/>
              </a:rPr>
              <a:t>GitHub</a:t>
            </a:r>
            <a:r>
              <a:rPr lang="cs-CZ" b="0" dirty="0"/>
              <a:t>, </a:t>
            </a:r>
            <a:r>
              <a:rPr lang="cs-CZ" b="0" dirty="0" err="1">
                <a:hlinkClick r:id="rId6"/>
              </a:rPr>
              <a:t>Yahoo</a:t>
            </a:r>
            <a:r>
              <a:rPr lang="cs-CZ" b="0" dirty="0"/>
              <a:t>, </a:t>
            </a:r>
            <a:r>
              <a:rPr lang="cs-CZ" b="0" dirty="0" err="1">
                <a:hlinkClick r:id="rId7"/>
              </a:rPr>
              <a:t>Tumblr</a:t>
            </a:r>
            <a:r>
              <a:rPr lang="cs-CZ" b="0" dirty="0"/>
              <a:t>, </a:t>
            </a:r>
            <a:r>
              <a:rPr lang="cs-CZ" b="0" dirty="0" err="1">
                <a:hlinkClick r:id="rId8"/>
              </a:rPr>
              <a:t>Steam</a:t>
            </a:r>
            <a:r>
              <a:rPr lang="cs-CZ" b="0" dirty="0"/>
              <a:t>, </a:t>
            </a:r>
            <a:r>
              <a:rPr lang="cs-CZ" b="0" dirty="0" err="1">
                <a:hlinkClick r:id="rId9"/>
              </a:rPr>
              <a:t>DropBox</a:t>
            </a:r>
            <a:r>
              <a:rPr lang="cs-CZ" b="0" dirty="0"/>
              <a:t>, </a:t>
            </a:r>
            <a:r>
              <a:rPr lang="cs-CZ" b="0" dirty="0" err="1">
                <a:hlinkClick r:id="rId10"/>
              </a:rPr>
              <a:t>DuckDuckGo</a:t>
            </a:r>
            <a:r>
              <a:rPr lang="cs-CZ" b="0" dirty="0"/>
              <a:t>…</a:t>
            </a:r>
          </a:p>
          <a:p>
            <a:r>
              <a:rPr lang="en-US" b="0" dirty="0">
                <a:hlinkClick r:id="rId11"/>
              </a:rPr>
              <a:t>https://s</a:t>
            </a:r>
            <a:r>
              <a:rPr lang="cs-CZ" b="0" dirty="0">
                <a:hlinkClick r:id="rId11"/>
              </a:rPr>
              <a:t>eznam.cz</a:t>
            </a:r>
            <a:r>
              <a:rPr lang="cs-CZ" b="0" dirty="0"/>
              <a:t>, </a:t>
            </a:r>
            <a:r>
              <a:rPr lang="cs-CZ" b="0" dirty="0">
                <a:hlinkClick r:id="rId12"/>
              </a:rPr>
              <a:t>https</a:t>
            </a:r>
            <a:r>
              <a:rPr lang="en-US" b="0" dirty="0">
                <a:hlinkClick r:id="rId12"/>
              </a:rPr>
              <a:t>://</a:t>
            </a:r>
            <a:r>
              <a:rPr lang="cs-CZ" b="0" dirty="0">
                <a:hlinkClick r:id="rId12"/>
              </a:rPr>
              <a:t>fi.muni.cz</a:t>
            </a:r>
            <a:r>
              <a:rPr lang="cs-CZ" b="0" dirty="0"/>
              <a:t> …</a:t>
            </a:r>
          </a:p>
        </p:txBody>
      </p:sp>
      <p:pic>
        <p:nvPicPr>
          <p:cNvPr id="7" name="Picture 2" descr="D:\heartbleed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95869"/>
            <a:ext cx="1498181" cy="181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66380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Ponaučení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/>
              <a:t>Vždy VELMI rigidně kontrolujte vstupní argumenty</a:t>
            </a:r>
          </a:p>
          <a:p>
            <a:r>
              <a:rPr lang="cs-CZ" sz="2400" dirty="0"/>
              <a:t>Nebezpečný není jen zápis za konec pole, ale i čtení</a:t>
            </a:r>
          </a:p>
          <a:p>
            <a:r>
              <a:rPr lang="cs-CZ" sz="2400" dirty="0"/>
              <a:t>Nedůvěřujte informacím od klienta</a:t>
            </a:r>
          </a:p>
          <a:p>
            <a:pPr lvl="1"/>
            <a:r>
              <a:rPr lang="cs-CZ" sz="2000" dirty="0"/>
              <a:t>Ani když jste vy sami jeho tvůrci (změna na síťové vrstvě)</a:t>
            </a:r>
          </a:p>
          <a:p>
            <a:r>
              <a:rPr lang="cs-CZ" sz="2400" dirty="0"/>
              <a:t>Pro síťové aplikace preferujte jiné jazyky než C</a:t>
            </a:r>
          </a:p>
          <a:p>
            <a:pPr lvl="1"/>
            <a:r>
              <a:rPr lang="cs-CZ" sz="2000" dirty="0"/>
              <a:t>Např. automatická kontrola mezí polí (Java, C</a:t>
            </a:r>
            <a:r>
              <a:rPr lang="en-US" sz="2000" dirty="0"/>
              <a:t>#</a:t>
            </a:r>
            <a:r>
              <a:rPr lang="cs-CZ" sz="2000" dirty="0"/>
              <a:t>)</a:t>
            </a:r>
            <a:endParaRPr lang="en-US" sz="2000" dirty="0"/>
          </a:p>
          <a:p>
            <a:pPr lvl="1"/>
            <a:r>
              <a:rPr lang="en-US" sz="2000" dirty="0" err="1"/>
              <a:t>Nenahrazuje</a:t>
            </a:r>
            <a:r>
              <a:rPr lang="en-US" sz="2000" dirty="0"/>
              <a:t> </a:t>
            </a:r>
            <a:r>
              <a:rPr lang="en-US" sz="2000" dirty="0" err="1"/>
              <a:t>kontrolu</a:t>
            </a:r>
            <a:r>
              <a:rPr lang="en-US" sz="2000" dirty="0"/>
              <a:t> argument</a:t>
            </a:r>
            <a:r>
              <a:rPr lang="cs-CZ" sz="2000" dirty="0"/>
              <a:t>ů</a:t>
            </a:r>
            <a:r>
              <a:rPr lang="en-US" sz="2000" dirty="0"/>
              <a:t>!</a:t>
            </a:r>
            <a:r>
              <a:rPr lang="cs-CZ" sz="2000" dirty="0"/>
              <a:t> </a:t>
            </a:r>
          </a:p>
          <a:p>
            <a:r>
              <a:rPr lang="cs-CZ" sz="2400" dirty="0"/>
              <a:t>Open-source sám o sobě nezajišťuje kód bez chyb</a:t>
            </a:r>
          </a:p>
          <a:p>
            <a:pPr lvl="1"/>
            <a:r>
              <a:rPr lang="en-US" sz="2000" dirty="0"/>
              <a:t>"given enough eyeballs, all bugs are shallow"</a:t>
            </a:r>
            <a:r>
              <a:rPr lang="cs-CZ" sz="2000" dirty="0"/>
              <a:t> L. </a:t>
            </a:r>
            <a:r>
              <a:rPr lang="cs-CZ" sz="2000" dirty="0" err="1"/>
              <a:t>Torvalds</a:t>
            </a:r>
            <a:endParaRPr lang="cs-CZ" sz="2000" dirty="0"/>
          </a:p>
          <a:p>
            <a:r>
              <a:rPr lang="cs-CZ" sz="2400" dirty="0"/>
              <a:t>(Nedělejte </a:t>
            </a:r>
            <a:r>
              <a:rPr lang="cs-CZ" sz="2400" dirty="0" err="1"/>
              <a:t>commity</a:t>
            </a:r>
            <a:r>
              <a:rPr lang="cs-CZ" sz="2400" dirty="0"/>
              <a:t> ve spěchu před oslavou)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53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Úvod do C, 25.4.2016                  </a:t>
            </a:r>
            <a:endParaRPr lang="en-GB"/>
          </a:p>
        </p:txBody>
      </p:sp>
      <p:pic>
        <p:nvPicPr>
          <p:cNvPr id="73730" name="Picture 2" descr="D:\Documents\Obrázky\hearthbleedcommi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6705600" cy="603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 bwMode="auto">
          <a:xfrm>
            <a:off x="1524000" y="2438400"/>
            <a:ext cx="3581400" cy="914400"/>
          </a:xfrm>
          <a:prstGeom prst="rect">
            <a:avLst/>
          </a:prstGeom>
          <a:noFill/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8270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Reference</a:t>
            </a:r>
          </a:p>
        </p:txBody>
      </p:sp>
      <p:sp>
        <p:nvSpPr>
          <p:cNvPr id="5837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dirty="0"/>
              <a:t>Všeobecné informace</a:t>
            </a:r>
          </a:p>
          <a:p>
            <a:pPr lvl="1"/>
            <a:r>
              <a:rPr lang="cs-CZ" altLang="cs-CZ" dirty="0">
                <a:hlinkClick r:id="rId2"/>
              </a:rPr>
              <a:t>http://heartbleed.com/</a:t>
            </a:r>
            <a:endParaRPr lang="cs-CZ" altLang="cs-CZ" dirty="0"/>
          </a:p>
          <a:p>
            <a:r>
              <a:rPr lang="cs-CZ" altLang="cs-CZ" dirty="0"/>
              <a:t>Testování </a:t>
            </a:r>
            <a:r>
              <a:rPr lang="en-US" altLang="cs-CZ" dirty="0" err="1"/>
              <a:t>zranitelnosti</a:t>
            </a:r>
            <a:r>
              <a:rPr lang="en-US" altLang="cs-CZ" dirty="0"/>
              <a:t> </a:t>
            </a:r>
            <a:r>
              <a:rPr lang="cs-CZ" altLang="cs-CZ" dirty="0"/>
              <a:t>konkrétní stránky</a:t>
            </a:r>
            <a:endParaRPr lang="en-US" altLang="cs-CZ" dirty="0"/>
          </a:p>
          <a:p>
            <a:pPr lvl="1"/>
            <a:r>
              <a:rPr lang="cs-CZ" altLang="cs-CZ" dirty="0">
                <a:hlinkClick r:id="rId3"/>
              </a:rPr>
              <a:t>https://filippo.io/Heartbleed/</a:t>
            </a:r>
            <a:endParaRPr lang="cs-CZ" altLang="cs-CZ" dirty="0"/>
          </a:p>
          <a:p>
            <a:r>
              <a:rPr lang="cs-CZ" altLang="cs-CZ" dirty="0"/>
              <a:t>Analýza problému na úrovni </a:t>
            </a:r>
            <a:r>
              <a:rPr lang="cs-CZ" altLang="cs-CZ" dirty="0" err="1"/>
              <a:t>zdrojáku</a:t>
            </a:r>
            <a:endParaRPr lang="cs-CZ" altLang="cs-CZ" dirty="0"/>
          </a:p>
          <a:p>
            <a:pPr lvl="1"/>
            <a:r>
              <a:rPr lang="cs-CZ" altLang="cs-CZ" dirty="0">
                <a:hlinkClick r:id="rId4"/>
              </a:rPr>
              <a:t>http://nakedsecurity.sophos.com/2014/04/08/anatomy-of-a-data-leak-bug-openssl-heartbleed</a:t>
            </a:r>
            <a:endParaRPr lang="cs-CZ" altLang="cs-CZ" dirty="0"/>
          </a:p>
          <a:p>
            <a:pPr lvl="1"/>
            <a:r>
              <a:rPr lang="cs-CZ" altLang="cs-CZ" dirty="0">
                <a:hlinkClick r:id="rId5"/>
              </a:rPr>
              <a:t>http://blog.existentialize.com/diagnosis-of-the-openssl-heartbleed-bug.html</a:t>
            </a:r>
            <a:endParaRPr lang="cs-CZ" altLang="cs-CZ" dirty="0"/>
          </a:p>
          <a:p>
            <a:endParaRPr lang="cs-CZ" altLang="cs-CZ" dirty="0"/>
          </a:p>
        </p:txBody>
      </p:sp>
      <p:sp>
        <p:nvSpPr>
          <p:cNvPr id="58372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altLang="cs-CZ" b="0">
                <a:solidFill>
                  <a:schemeClr val="bg1"/>
                </a:solidFill>
              </a:rPr>
              <a:t>Úvod do C, 25.4.2016                  </a:t>
            </a:r>
            <a:endParaRPr lang="en-GB" altLang="cs-CZ" b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O jak závažnou chybu se jedná?</a:t>
            </a:r>
            <a:r>
              <a:rPr lang="en-US" altLang="cs-CZ" dirty="0"/>
              <a:t> </a:t>
            </a:r>
            <a:r>
              <a:rPr lang="en-US" altLang="cs-CZ" dirty="0">
                <a:sym typeface="Wingdings" panose="05000000000000000000" pitchFamily="2" charset="2"/>
              </a:rPr>
              <a:t></a:t>
            </a:r>
            <a:endParaRPr lang="cs-CZ" altLang="cs-CZ" dirty="0"/>
          </a:p>
        </p:txBody>
      </p:sp>
      <p:sp>
        <p:nvSpPr>
          <p:cNvPr id="5734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dirty="0"/>
              <a:t>XKDC</a:t>
            </a:r>
            <a:r>
              <a:rPr lang="en-US" altLang="cs-CZ" dirty="0"/>
              <a:t> (</a:t>
            </a:r>
            <a:r>
              <a:rPr lang="en-US" altLang="cs-CZ" dirty="0">
                <a:hlinkClick r:id="rId2"/>
              </a:rPr>
              <a:t>https://xkcd.com/1353/</a:t>
            </a:r>
            <a:r>
              <a:rPr lang="en-US" altLang="cs-CZ" dirty="0"/>
              <a:t>)</a:t>
            </a:r>
            <a:endParaRPr lang="cs-CZ" altLang="cs-CZ" dirty="0"/>
          </a:p>
        </p:txBody>
      </p:sp>
      <p:sp>
        <p:nvSpPr>
          <p:cNvPr id="57348" name="Zástupný symbol pro zápatí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altLang="cs-CZ" b="0">
                <a:solidFill>
                  <a:schemeClr val="bg1"/>
                </a:solidFill>
              </a:rPr>
              <a:t>Úvod do C, 25.4.2016                  </a:t>
            </a:r>
            <a:endParaRPr lang="en-GB" altLang="cs-CZ" b="0">
              <a:solidFill>
                <a:schemeClr val="bg1"/>
              </a:solidFill>
            </a:endParaRPr>
          </a:p>
        </p:txBody>
      </p:sp>
      <p:pic>
        <p:nvPicPr>
          <p:cNvPr id="57349" name="Picture 5" descr="D:\Documents\School\PB071\2014_jaro\heartble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8456613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12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Trénink funkcí</a:t>
            </a:r>
            <a:endParaRPr lang="en-US" altLang="en-US"/>
          </a:p>
        </p:txBody>
      </p:sp>
      <p:sp>
        <p:nvSpPr>
          <p:cNvPr id="74650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5399087" cy="4824413"/>
          </a:xfrm>
        </p:spPr>
        <p:txBody>
          <a:bodyPr/>
          <a:lstStyle/>
          <a:p>
            <a:pPr eaLnBrk="1" hangingPunct="1"/>
            <a:r>
              <a:rPr lang="cs-CZ" altLang="en-US"/>
              <a:t>Funkce F2 bude provádět postup vpřed</a:t>
            </a:r>
          </a:p>
          <a:p>
            <a:pPr eaLnBrk="1" hangingPunct="1"/>
            <a:r>
              <a:rPr lang="cs-CZ" altLang="en-US"/>
              <a:t>Funkce F1 se postará o zatočení a zavolání F2</a:t>
            </a:r>
          </a:p>
          <a:p>
            <a:pPr eaLnBrk="1" hangingPunct="1"/>
            <a:endParaRPr lang="cs-CZ" altLang="en-US"/>
          </a:p>
          <a:p>
            <a:pPr eaLnBrk="1" hangingPunct="1"/>
            <a:r>
              <a:rPr lang="cs-CZ" altLang="en-US"/>
              <a:t>Řešení?</a:t>
            </a:r>
            <a:endParaRPr lang="en-US" altLang="en-US"/>
          </a:p>
        </p:txBody>
      </p:sp>
      <p:graphicFrame>
        <p:nvGraphicFramePr>
          <p:cNvPr id="11269" name="Object 9"/>
          <p:cNvGraphicFramePr>
            <a:graphicFrameLocks noGrp="1" noChangeAspect="1"/>
          </p:cNvGraphicFramePr>
          <p:nvPr>
            <p:ph idx="4294967295"/>
          </p:nvPr>
        </p:nvGraphicFramePr>
        <p:xfrm>
          <a:off x="6019800" y="1371600"/>
          <a:ext cx="29718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0" r:id="rId3" imgW="8634921" imgH="8939683" progId="">
                  <p:embed/>
                </p:oleObj>
              </mc:Choice>
              <mc:Fallback>
                <p:oleObj r:id="rId3" imgW="8634921" imgH="8939683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7435" t="20270" r="27988"/>
                      <a:stretch>
                        <a:fillRect/>
                      </a:stretch>
                    </p:blipFill>
                    <p:spPr bwMode="auto">
                      <a:xfrm>
                        <a:off x="6019800" y="1371600"/>
                        <a:ext cx="2971800" cy="449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Rekurzivní funkce</a:t>
            </a:r>
            <a:endParaRPr lang="en-US" altLang="en-US"/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en-US" sz="2400"/>
              <a:t>Rekurzivní funkce je </a:t>
            </a:r>
            <a:r>
              <a:rPr lang="cs-CZ" altLang="en-US" sz="2400">
                <a:solidFill>
                  <a:schemeClr val="accent2"/>
                </a:solidFill>
              </a:rPr>
              <a:t>normální funkce</a:t>
            </a:r>
          </a:p>
          <a:p>
            <a:pPr lvl="1" eaLnBrk="1" hangingPunct="1"/>
            <a:r>
              <a:rPr lang="cs-CZ" altLang="en-US" sz="2000"/>
              <a:t>rozdíl není syntaktický, ale pouze </a:t>
            </a:r>
            <a:r>
              <a:rPr lang="en-US" altLang="en-US" sz="2000"/>
              <a:t>“</a:t>
            </a:r>
            <a:r>
              <a:rPr lang="cs-CZ" altLang="en-US" sz="2000"/>
              <a:t>architektonický</a:t>
            </a:r>
            <a:r>
              <a:rPr lang="en-US" altLang="en-US" sz="2000"/>
              <a:t>”</a:t>
            </a:r>
            <a:endParaRPr lang="cs-CZ" altLang="en-US" sz="2000"/>
          </a:p>
          <a:p>
            <a:pPr eaLnBrk="1" hangingPunct="1"/>
            <a:r>
              <a:rPr lang="cs-CZ" altLang="en-US" sz="2400"/>
              <a:t>Rekurzivní funkce ve svém těle </a:t>
            </a:r>
            <a:r>
              <a:rPr lang="cs-CZ" altLang="en-US" sz="2400">
                <a:solidFill>
                  <a:schemeClr val="accent2"/>
                </a:solidFill>
              </a:rPr>
              <a:t>volá sebe samu</a:t>
            </a:r>
          </a:p>
          <a:p>
            <a:pPr lvl="1" eaLnBrk="1" hangingPunct="1"/>
            <a:r>
              <a:rPr lang="cs-CZ" altLang="en-US" sz="2000"/>
              <a:t>typicky ale </a:t>
            </a:r>
            <a:r>
              <a:rPr lang="cs-CZ" altLang="en-US" sz="2000">
                <a:solidFill>
                  <a:schemeClr val="accent2"/>
                </a:solidFill>
              </a:rPr>
              <a:t>s upravenými argumenty</a:t>
            </a:r>
          </a:p>
          <a:p>
            <a:pPr lvl="1" eaLnBrk="1" hangingPunct="1"/>
            <a:r>
              <a:rPr lang="cs-CZ" altLang="en-US" sz="2000"/>
              <a:t>dojde k vytvoření samostatného rámce na zásobníku</a:t>
            </a:r>
          </a:p>
          <a:p>
            <a:pPr lvl="2" eaLnBrk="1" hangingPunct="1"/>
            <a:r>
              <a:rPr lang="cs-CZ" altLang="en-US" sz="2000"/>
              <a:t>separátní kopie lokálních proměnných pro každé f</a:t>
            </a:r>
            <a:r>
              <a:rPr lang="en-US" altLang="en-US" sz="2000"/>
              <a:t>unk</a:t>
            </a:r>
            <a:r>
              <a:rPr lang="cs-CZ" altLang="en-US" sz="2000"/>
              <a:t>ční volání</a:t>
            </a:r>
          </a:p>
          <a:p>
            <a:pPr lvl="1" eaLnBrk="1" hangingPunct="1"/>
            <a:r>
              <a:rPr lang="cs-CZ" altLang="en-US" sz="2000"/>
              <a:t>po skončení vnořené funkce se pokračuje v aktuální </a:t>
            </a:r>
          </a:p>
          <a:p>
            <a:pPr lvl="1" eaLnBrk="1" hangingPunct="1"/>
            <a:r>
              <a:rPr lang="cs-CZ" altLang="en-US" sz="2000"/>
              <a:t>vzniká opakované rekurzivní zanoření volání</a:t>
            </a:r>
          </a:p>
          <a:p>
            <a:pPr eaLnBrk="1" hangingPunct="1"/>
            <a:r>
              <a:rPr lang="cs-CZ" altLang="en-US" sz="2400"/>
              <a:t>Je nutné vnoření zastavit - </a:t>
            </a:r>
            <a:r>
              <a:rPr lang="cs-CZ" altLang="en-US" sz="2400">
                <a:solidFill>
                  <a:schemeClr val="accent2"/>
                </a:solidFill>
              </a:rPr>
              <a:t>rekurzivní zarážka</a:t>
            </a:r>
          </a:p>
          <a:p>
            <a:pPr lvl="1" eaLnBrk="1" hangingPunct="1"/>
            <a:r>
              <a:rPr lang="cs-CZ" altLang="en-US" sz="2000"/>
              <a:t>volání funkce, která již nezpůsobí opětovné vnořené volání </a:t>
            </a:r>
          </a:p>
          <a:p>
            <a:pPr lvl="1" eaLnBrk="1" hangingPunct="1"/>
            <a:r>
              <a:rPr lang="cs-CZ" altLang="en-US" sz="2000"/>
              <a:t>pokud nezastavíme, dojde k vyčerpání paměti a pádu programu</a:t>
            </a:r>
          </a:p>
          <a:p>
            <a:pPr eaLnBrk="1" hangingPunct="1"/>
            <a:r>
              <a:rPr lang="cs-CZ" altLang="en-US" sz="2400"/>
              <a:t>Často kombinace výsledku </a:t>
            </a:r>
            <a:r>
              <a:rPr lang="en-US" altLang="en-US" sz="2400"/>
              <a:t>z </a:t>
            </a:r>
            <a:r>
              <a:rPr lang="cs-CZ" altLang="en-US" sz="2400"/>
              <a:t>vnořené funkce</a:t>
            </a:r>
            <a:r>
              <a:rPr lang="en-US" altLang="en-US" sz="2400"/>
              <a:t> s </a:t>
            </a:r>
            <a:r>
              <a:rPr lang="cs-CZ" altLang="en-US" sz="2400"/>
              <a:t>aktuálním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4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400">
                <a:solidFill>
                  <a:schemeClr val="bg1"/>
                </a:solidFill>
              </a:rPr>
              <a:t>Úvod do C, 25.4.2016                  </a:t>
            </a:r>
            <a:endParaRPr lang="en-GB" altLang="en-US" sz="1400">
              <a:solidFill>
                <a:schemeClr val="bg1"/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en-US"/>
              <a:t>Výpis pole rekurzivně</a:t>
            </a:r>
            <a:endParaRPr lang="en-US" altLang="en-US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457200" y="1400175"/>
            <a:ext cx="7372350" cy="468947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7F7F00"/>
                </a:solidFill>
                <a:latin typeface="Courier New" pitchFamily="49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void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cs-CZ" altLang="en-US" sz="2000" b="0">
                <a:solidFill>
                  <a:srgbClr val="000000"/>
                </a:solidFill>
                <a:latin typeface="Courier New" pitchFamily="49" charset="0"/>
              </a:rPr>
              <a:t>tisk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*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offset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length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if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offset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&lt;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length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   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printf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0">
                <a:solidFill>
                  <a:srgbClr val="7F007F"/>
                </a:solidFill>
                <a:latin typeface="Courier New" pitchFamily="49" charset="0"/>
              </a:rPr>
              <a:t>"%d "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offset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]);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    </a:t>
            </a:r>
            <a:r>
              <a:rPr lang="cs-CZ" altLang="en-US" sz="2000" b="0">
                <a:solidFill>
                  <a:srgbClr val="000000"/>
                </a:solidFill>
                <a:latin typeface="Courier New" pitchFamily="49" charset="0"/>
              </a:rPr>
              <a:t>tisk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offset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+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7F7F"/>
                </a:solidFill>
                <a:latin typeface="Courier New" pitchFamily="49" charset="0"/>
              </a:rPr>
              <a:t>1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length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cs-CZ" altLang="en-US" sz="200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main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()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{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const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len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7F7F"/>
                </a:solidFill>
                <a:latin typeface="Courier New" pitchFamily="49" charset="0"/>
              </a:rPr>
              <a:t>5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len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];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sv-SE" altLang="en-US" sz="2000">
                <a:solidFill>
                  <a:srgbClr val="00007F"/>
                </a:solidFill>
                <a:latin typeface="Courier New" pitchFamily="49" charset="0"/>
              </a:rPr>
              <a:t>for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sv-SE" altLang="en-US" sz="2000">
                <a:solidFill>
                  <a:srgbClr val="00007F"/>
                </a:solidFill>
                <a:latin typeface="Courier New" pitchFamily="49" charset="0"/>
              </a:rPr>
              <a:t>int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&lt;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len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;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++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)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[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]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=</a:t>
            </a: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sv-SE" altLang="en-US" sz="2000" b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sv-SE" altLang="en-US" sz="20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sv-SE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v-SE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cs-CZ" altLang="en-US" sz="2000" b="0">
                <a:solidFill>
                  <a:srgbClr val="000000"/>
                </a:solidFill>
                <a:latin typeface="Courier New" pitchFamily="49" charset="0"/>
              </a:rPr>
              <a:t>tisk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array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,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0000"/>
                </a:solidFill>
                <a:latin typeface="Courier New" pitchFamily="49" charset="0"/>
              </a:rPr>
              <a:t>len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);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   </a:t>
            </a:r>
            <a:r>
              <a:rPr lang="en-US" altLang="en-US" sz="2000">
                <a:solidFill>
                  <a:srgbClr val="00007F"/>
                </a:solidFill>
                <a:latin typeface="Courier New" pitchFamily="49" charset="0"/>
              </a:rPr>
              <a:t>return</a:t>
            </a:r>
            <a:r>
              <a:rPr lang="en-US" altLang="en-US" sz="2000" b="0">
                <a:solidFill>
                  <a:srgbClr val="808080"/>
                </a:solidFill>
                <a:latin typeface="Courier New" pitchFamily="49" charset="0"/>
              </a:rPr>
              <a:t> </a:t>
            </a:r>
            <a:r>
              <a:rPr lang="en-US" altLang="en-US" sz="2000" b="0">
                <a:solidFill>
                  <a:srgbClr val="007F7F"/>
                </a:solidFill>
                <a:latin typeface="Courier New" pitchFamily="49" charset="0"/>
              </a:rPr>
              <a:t>0</a:t>
            </a: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altLang="en-US" sz="2000" b="0">
              <a:solidFill>
                <a:srgbClr val="808080"/>
              </a:solidFill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altLang="en-US" sz="2000">
              <a:latin typeface="Courier New" pitchFamily="49" charset="0"/>
            </a:endParaRPr>
          </a:p>
        </p:txBody>
      </p:sp>
      <p:sp>
        <p:nvSpPr>
          <p:cNvPr id="857093" name="AutoShape 5"/>
          <p:cNvSpPr>
            <a:spLocks/>
          </p:cNvSpPr>
          <p:nvPr/>
        </p:nvSpPr>
        <p:spPr bwMode="auto">
          <a:xfrm>
            <a:off x="5486400" y="304800"/>
            <a:ext cx="3276600" cy="990600"/>
          </a:xfrm>
          <a:prstGeom prst="borderCallout2">
            <a:avLst>
              <a:gd name="adj1" fmla="val 11537"/>
              <a:gd name="adj2" fmla="val -2324"/>
              <a:gd name="adj3" fmla="val 11537"/>
              <a:gd name="adj4" fmla="val -37356"/>
              <a:gd name="adj5" fmla="val 183495"/>
              <a:gd name="adj6" fmla="val -73935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rekurzivní zarážka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pokud </a:t>
            </a:r>
            <a:r>
              <a:rPr lang="en-US" altLang="en-US" sz="1800">
                <a:solidFill>
                  <a:srgbClr val="000000"/>
                </a:solidFill>
              </a:rPr>
              <a:t>offset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>
                <a:solidFill>
                  <a:srgbClr val="000000"/>
                </a:solidFill>
              </a:rPr>
              <a:t>&gt;=</a:t>
            </a:r>
            <a:r>
              <a:rPr lang="en-US" altLang="en-US" sz="1800">
                <a:solidFill>
                  <a:srgbClr val="808080"/>
                </a:solidFill>
              </a:rPr>
              <a:t> </a:t>
            </a:r>
            <a:r>
              <a:rPr lang="en-US" altLang="en-US" sz="1800">
                <a:solidFill>
                  <a:srgbClr val="000000"/>
                </a:solidFill>
              </a:rPr>
              <a:t>length, tak se neprovede dal</a:t>
            </a:r>
            <a:r>
              <a:rPr lang="cs-CZ" altLang="en-US" sz="1800">
                <a:solidFill>
                  <a:srgbClr val="000000"/>
                </a:solidFill>
              </a:rPr>
              <a:t>ší vnoření</a:t>
            </a:r>
            <a:r>
              <a:rPr lang="cs-CZ" altLang="en-US" sz="1800"/>
              <a:t> </a:t>
            </a:r>
            <a:endParaRPr lang="en-US" altLang="en-US" sz="1800"/>
          </a:p>
        </p:txBody>
      </p:sp>
      <p:sp>
        <p:nvSpPr>
          <p:cNvPr id="857094" name="AutoShape 6"/>
          <p:cNvSpPr>
            <a:spLocks/>
          </p:cNvSpPr>
          <p:nvPr/>
        </p:nvSpPr>
        <p:spPr bwMode="auto">
          <a:xfrm>
            <a:off x="5334000" y="2057400"/>
            <a:ext cx="3429000" cy="381000"/>
          </a:xfrm>
          <a:prstGeom prst="borderCallout2">
            <a:avLst>
              <a:gd name="adj1" fmla="val 30000"/>
              <a:gd name="adj2" fmla="val -2222"/>
              <a:gd name="adj3" fmla="val 30000"/>
              <a:gd name="adj4" fmla="val -24120"/>
              <a:gd name="adj5" fmla="val 106667"/>
              <a:gd name="adj6" fmla="val -47037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výpis aktuálního prvku pole</a:t>
            </a:r>
            <a:endParaRPr lang="en-US" altLang="en-US" sz="1800"/>
          </a:p>
        </p:txBody>
      </p:sp>
      <p:sp>
        <p:nvSpPr>
          <p:cNvPr id="857095" name="AutoShape 7"/>
          <p:cNvSpPr>
            <a:spLocks/>
          </p:cNvSpPr>
          <p:nvPr/>
        </p:nvSpPr>
        <p:spPr bwMode="auto">
          <a:xfrm>
            <a:off x="5638800" y="3429000"/>
            <a:ext cx="2819400" cy="685800"/>
          </a:xfrm>
          <a:prstGeom prst="borderCallout2">
            <a:avLst>
              <a:gd name="adj1" fmla="val 16667"/>
              <a:gd name="adj2" fmla="val -2704"/>
              <a:gd name="adj3" fmla="val 16667"/>
              <a:gd name="adj4" fmla="val -14810"/>
              <a:gd name="adj5" fmla="val -73148"/>
              <a:gd name="adj6" fmla="val -27366"/>
            </a:avLst>
          </a:prstGeom>
          <a:solidFill>
            <a:srgbClr val="00FF00">
              <a:alpha val="47058"/>
            </a:srgbClr>
          </a:solidFill>
          <a:ln w="25400">
            <a:solidFill>
              <a:srgbClr val="00FF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02D32"/>
              </a:buClr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131313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69696"/>
              </a:buClr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●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1800"/>
              <a:t>rekurzivní volání nad menšími daty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7093" grpId="0" animBg="1"/>
      <p:bldP spid="857094" grpId="0" animBg="1"/>
      <p:bldP spid="857095" grpId="0" animBg="1"/>
    </p:bldLst>
  </p:timing>
</p:sld>
</file>

<file path=ppt/theme/theme1.xml><?xml version="1.0" encoding="utf-8"?>
<a:theme xmlns:a="http://schemas.openxmlformats.org/drawingml/2006/main" name="2_Vlastní návrh">
  <a:themeElements>
    <a:clrScheme name="2_Vlastn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lastn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Vlastn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lastn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lastn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Sablona_FIMUNI</Template>
  <TotalTime>49221</TotalTime>
  <Words>4365</Words>
  <Application>Microsoft Office PowerPoint</Application>
  <PresentationFormat>Předvádění na obrazovce (4:3)</PresentationFormat>
  <Paragraphs>767</Paragraphs>
  <Slides>64</Slides>
  <Notes>3</Notes>
  <HiddenSlides>3</HiddenSlides>
  <MMClips>0</MMClips>
  <ScaleCrop>false</ScaleCrop>
  <HeadingPairs>
    <vt:vector size="8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64</vt:i4>
      </vt:variant>
    </vt:vector>
  </HeadingPairs>
  <TitlesOfParts>
    <vt:vector size="74" baseType="lpstr">
      <vt:lpstr>Arial</vt:lpstr>
      <vt:lpstr>Verdana</vt:lpstr>
      <vt:lpstr>Wingdings</vt:lpstr>
      <vt:lpstr>Calibri</vt:lpstr>
      <vt:lpstr>Times New Roman</vt:lpstr>
      <vt:lpstr>Courier New</vt:lpstr>
      <vt:lpstr>Symbol</vt:lpstr>
      <vt:lpstr>Comic Sans MS</vt:lpstr>
      <vt:lpstr>2_Vlastní návrh</vt:lpstr>
      <vt:lpstr>Image</vt:lpstr>
      <vt:lpstr>PB071 – Principy nízkoúrovňového programování</vt:lpstr>
      <vt:lpstr>Rekurzivně volané funkce</vt:lpstr>
      <vt:lpstr>Rekurzivní funkce - motivace</vt:lpstr>
      <vt:lpstr>Robotanik - http://tutor.fi.muni.cz/</vt:lpstr>
      <vt:lpstr>Robotanik - registrace</vt:lpstr>
      <vt:lpstr>Elementární rekurze</vt:lpstr>
      <vt:lpstr>Trénink funkcí</vt:lpstr>
      <vt:lpstr>Rekurzivní funkce</vt:lpstr>
      <vt:lpstr>Výpis pole rekurzivně</vt:lpstr>
      <vt:lpstr>Faktoriál – části programu</vt:lpstr>
      <vt:lpstr>Zásobník  (a rekurze)</vt:lpstr>
      <vt:lpstr>Zásobník v Robotanikovi</vt:lpstr>
      <vt:lpstr>Trochu složitější na pět</vt:lpstr>
      <vt:lpstr>Rekurzivní funkce – kdy použít</vt:lpstr>
      <vt:lpstr>Ladění rekurzivních funkcí</vt:lpstr>
      <vt:lpstr>Podmíněný breakpoint, N == 3</vt:lpstr>
      <vt:lpstr>Využití knihoven</vt:lpstr>
      <vt:lpstr>Koncept využívání knihoven</vt:lpstr>
      <vt:lpstr>Proces linkování</vt:lpstr>
      <vt:lpstr>Jakou knihovnu vybrat?</vt:lpstr>
      <vt:lpstr>Ověřte vhodnost licence u knihovny!</vt:lpstr>
      <vt:lpstr>Standardní knihovna C99</vt:lpstr>
      <vt:lpstr>Standardní knihovna jazyka C (C99)</vt:lpstr>
      <vt:lpstr>&lt;limits.h&gt; konstanty limitů datových typů</vt:lpstr>
      <vt:lpstr>&lt;ctype.h&gt; - zjištění typu znaku</vt:lpstr>
      <vt:lpstr>&lt;string.h&gt; - funkce pro práci s pamětí</vt:lpstr>
      <vt:lpstr>&lt;time.h&gt; Práce s časem</vt:lpstr>
      <vt:lpstr>Zobrazení času - ukázka</vt:lpstr>
      <vt:lpstr>Měření času operace</vt:lpstr>
      <vt:lpstr>Prezentace aplikace PowerPoint</vt:lpstr>
      <vt:lpstr>Pokročilé profilery: MS Visual Studio</vt:lpstr>
      <vt:lpstr>Prezentace aplikace PowerPoint</vt:lpstr>
      <vt:lpstr>&lt;stdlib.h&gt;</vt:lpstr>
      <vt:lpstr>&lt;stdlib.h&gt;</vt:lpstr>
      <vt:lpstr>Ukázka system() – zjištění obsahu adresáře</vt:lpstr>
      <vt:lpstr>Řadící a vyhledávací funkce</vt:lpstr>
      <vt:lpstr>Řadící funkce qsort</vt:lpstr>
      <vt:lpstr>Demo quicksort(qsort) vs. bubblesort O(n2)</vt:lpstr>
      <vt:lpstr>qsort a omezení rychlosti </vt:lpstr>
      <vt:lpstr>Vyhledávací funkce bsearch</vt:lpstr>
      <vt:lpstr>&lt;math.h&gt; - matematické funkce</vt:lpstr>
      <vt:lpstr>Přepínač -l pro začlenění knihovny</vt:lpstr>
      <vt:lpstr>PB071 Prednaska 10 – rekurze, stdlib</vt:lpstr>
      <vt:lpstr>ISO/IEC 9899:2011 (C11)</vt:lpstr>
      <vt:lpstr>ISO/IEC 9899:2011 (C11)</vt:lpstr>
      <vt:lpstr>Vlákna</vt:lpstr>
      <vt:lpstr>Atomičnost operací a paměti</vt:lpstr>
      <vt:lpstr>Exkluzivní otevření souboru - motivace</vt:lpstr>
      <vt:lpstr>Exkluzivní režim otevření souboru</vt:lpstr>
      <vt:lpstr>Typově proměnná makra </vt:lpstr>
      <vt:lpstr>Vylepšená podpora Unicode (UTF-16/32)</vt:lpstr>
      <vt:lpstr>Bezpečné varianty některých funkcí</vt:lpstr>
      <vt:lpstr>Makra pro zjištění možností prostředí</vt:lpstr>
      <vt:lpstr>Anonymní struct a union</vt:lpstr>
      <vt:lpstr>Funkce s rychlým ukončením</vt:lpstr>
      <vt:lpstr>Shrnutí</vt:lpstr>
      <vt:lpstr>Bonus </vt:lpstr>
      <vt:lpstr>Webová služba: opakovač paketů</vt:lpstr>
      <vt:lpstr>Problém?</vt:lpstr>
      <vt:lpstr>O jak závažnou chybu se jedná?</vt:lpstr>
      <vt:lpstr>Ponaučení</vt:lpstr>
      <vt:lpstr>Prezentace aplikace PowerPoint</vt:lpstr>
      <vt:lpstr>Reference</vt:lpstr>
      <vt:lpstr>O jak závažnou chybu se jedná? 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Přednášky</dc:title>
  <dc:creator>Petr</dc:creator>
  <cp:lastModifiedBy>Petr Svenda</cp:lastModifiedBy>
  <cp:revision>5577</cp:revision>
  <cp:lastPrinted>2014-04-14T12:20:07Z</cp:lastPrinted>
  <dcterms:created xsi:type="dcterms:W3CDTF">2010-08-06T08:20:19Z</dcterms:created>
  <dcterms:modified xsi:type="dcterms:W3CDTF">2017-04-07T11:33:38Z</dcterms:modified>
</cp:coreProperties>
</file>