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55"/>
  </p:notesMasterIdLst>
  <p:handoutMasterIdLst>
    <p:handoutMasterId r:id="rId56"/>
  </p:handoutMasterIdLst>
  <p:sldIdLst>
    <p:sldId id="262" r:id="rId2"/>
    <p:sldId id="824" r:id="rId3"/>
    <p:sldId id="828" r:id="rId4"/>
    <p:sldId id="718" r:id="rId5"/>
    <p:sldId id="719" r:id="rId6"/>
    <p:sldId id="730" r:id="rId7"/>
    <p:sldId id="735" r:id="rId8"/>
    <p:sldId id="736" r:id="rId9"/>
    <p:sldId id="765" r:id="rId10"/>
    <p:sldId id="732" r:id="rId11"/>
    <p:sldId id="742" r:id="rId12"/>
    <p:sldId id="737" r:id="rId13"/>
    <p:sldId id="743" r:id="rId14"/>
    <p:sldId id="744" r:id="rId15"/>
    <p:sldId id="766" r:id="rId16"/>
    <p:sldId id="754" r:id="rId17"/>
    <p:sldId id="739" r:id="rId18"/>
    <p:sldId id="738" r:id="rId19"/>
    <p:sldId id="740" r:id="rId20"/>
    <p:sldId id="807" r:id="rId21"/>
    <p:sldId id="795" r:id="rId22"/>
    <p:sldId id="796" r:id="rId23"/>
    <p:sldId id="826" r:id="rId24"/>
    <p:sldId id="755" r:id="rId25"/>
    <p:sldId id="788" r:id="rId26"/>
    <p:sldId id="791" r:id="rId27"/>
    <p:sldId id="789" r:id="rId28"/>
    <p:sldId id="790" r:id="rId29"/>
    <p:sldId id="792" r:id="rId30"/>
    <p:sldId id="793" r:id="rId31"/>
    <p:sldId id="811" r:id="rId32"/>
    <p:sldId id="815" r:id="rId33"/>
    <p:sldId id="816" r:id="rId34"/>
    <p:sldId id="817" r:id="rId35"/>
    <p:sldId id="787" r:id="rId36"/>
    <p:sldId id="798" r:id="rId37"/>
    <p:sldId id="799" r:id="rId38"/>
    <p:sldId id="808" r:id="rId39"/>
    <p:sldId id="800" r:id="rId40"/>
    <p:sldId id="801" r:id="rId41"/>
    <p:sldId id="802" r:id="rId42"/>
    <p:sldId id="810" r:id="rId43"/>
    <p:sldId id="803" r:id="rId44"/>
    <p:sldId id="804" r:id="rId45"/>
    <p:sldId id="805" r:id="rId46"/>
    <p:sldId id="806" r:id="rId47"/>
    <p:sldId id="809" r:id="rId48"/>
    <p:sldId id="827" r:id="rId49"/>
    <p:sldId id="819" r:id="rId50"/>
    <p:sldId id="829" r:id="rId51"/>
    <p:sldId id="830" r:id="rId52"/>
    <p:sldId id="831" r:id="rId53"/>
    <p:sldId id="833" r:id="rId54"/>
  </p:sldIdLst>
  <p:sldSz cx="9144000" cy="6858000" type="screen4x3"/>
  <p:notesSz cx="7099300" cy="10234613"/>
  <p:embeddedFontLst>
    <p:embeddedFont>
      <p:font typeface="Verdana" panose="020B0604030504040204" pitchFamily="34" charset="0"/>
      <p:regular r:id="rId57"/>
      <p:bold r:id="rId58"/>
      <p:italic r:id="rId59"/>
      <p:boldItalic r:id="rId60"/>
    </p:embeddedFont>
    <p:embeddedFont>
      <p:font typeface="Calibri" panose="020F0502020204030204" pitchFamily="34" charset="0"/>
      <p:regular r:id="rId61"/>
      <p:bold r:id="rId62"/>
      <p:italic r:id="rId63"/>
      <p:boldItalic r:id="rId64"/>
    </p:embeddedFont>
    <p:embeddedFont>
      <p:font typeface="MS Mincho" panose="020B0604020202020204" charset="-128"/>
      <p:regular r:id="rId6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3300"/>
    <a:srgbClr val="CC6600"/>
    <a:srgbClr val="006600"/>
    <a:srgbClr val="CCCC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89" autoAdjust="0"/>
    <p:restoredTop sz="49750" autoAdjust="0"/>
  </p:normalViewPr>
  <p:slideViewPr>
    <p:cSldViewPr>
      <p:cViewPr varScale="1">
        <p:scale>
          <a:sx n="114" d="100"/>
          <a:sy n="114" d="100"/>
        </p:scale>
        <p:origin x="75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63" Type="http://schemas.openxmlformats.org/officeDocument/2006/relationships/font" Target="fonts/font7.fntdata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2.fntdata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1.fntdata"/><Relationship Id="rId61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64" Type="http://schemas.openxmlformats.org/officeDocument/2006/relationships/font" Target="fonts/font8.fntdata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3.fntdata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6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fld id="{1936AD41-D565-4644-A48E-64586397D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40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F46EFD7-0C43-4722-B2A5-C9DACECBAD93}" type="datetimeFigureOut">
              <a:rPr lang="en-GB"/>
              <a:pPr>
                <a:defRPr/>
              </a:pPr>
              <a:t>23/03/2017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3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F5946FC-3364-41FC-BD5B-E293EF16AE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561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5946FC-3364-41FC-BD5B-E293EF16AE8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391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002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06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274638"/>
            <a:ext cx="2125663" cy="5962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29350" cy="5962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27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15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47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135437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412875"/>
            <a:ext cx="4137025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830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55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95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589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558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13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2875"/>
            <a:ext cx="8424862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styly předlohy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0" y="0"/>
            <a:ext cx="9144000" cy="107950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6462713"/>
            <a:ext cx="9144000" cy="395287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7308850" y="6462713"/>
            <a:ext cx="1835150" cy="395287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7451725" y="6513513"/>
            <a:ext cx="16557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cs-CZ" sz="1600" b="0">
                <a:solidFill>
                  <a:schemeClr val="bg1"/>
                </a:solidFill>
              </a:rPr>
              <a:t>PB071</a:t>
            </a: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50741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 předlohy nadpisů.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497638"/>
            <a:ext cx="71294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02D32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charset="0"/>
        <a:buChar char="●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31313"/>
        </a:buClr>
        <a:buFont typeface="Arial" charset="0"/>
        <a:buChar char="●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charset="0"/>
        <a:buChar char="●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2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rikbern/eigenstuff" TargetMode="External"/><Relationship Id="rId2" Type="http://schemas.openxmlformats.org/officeDocument/2006/relationships/hyperlink" Target="https://erikbern.com/2017/03/15/the-eigenvector-of-why-we-moved-from-language-x-to-language-y.html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msdn.microsoft.com/en-us/library/whbyts4t(v=vs.80)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4438"/>
            <a:ext cx="7772400" cy="1025525"/>
          </a:xfrm>
        </p:spPr>
        <p:txBody>
          <a:bodyPr>
            <a:spAutoFit/>
          </a:bodyPr>
          <a:lstStyle/>
          <a:p>
            <a:pPr algn="ctr" eaLnBrk="1" hangingPunct="1"/>
            <a:r>
              <a:rPr lang="cs-CZ" altLang="en-US" dirty="0"/>
              <a:t>PB</a:t>
            </a:r>
            <a:r>
              <a:rPr lang="en-US" altLang="en-US" dirty="0"/>
              <a:t>071</a:t>
            </a:r>
            <a:r>
              <a:rPr lang="cs-CZ" altLang="en-US" dirty="0"/>
              <a:t> – Principy </a:t>
            </a:r>
            <a:r>
              <a:rPr lang="cs-CZ" altLang="en-US" dirty="0" err="1"/>
              <a:t>nízkoúrovňového</a:t>
            </a:r>
            <a:r>
              <a:rPr lang="cs-CZ" altLang="en-US" dirty="0"/>
              <a:t> programování</a:t>
            </a:r>
            <a:endParaRPr lang="en-US" altLang="en-US" dirty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Uživatelské datové typy, dynamické struktury a jejich ladění</a:t>
            </a:r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struct</a:t>
            </a:r>
            <a:r>
              <a:rPr lang="cs-CZ" altLang="en-US"/>
              <a:t> - motivace</a:t>
            </a:r>
            <a:endParaRPr lang="en-US" altLang="en-US"/>
          </a:p>
        </p:txBody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Motivace</a:t>
            </a:r>
            <a:r>
              <a:rPr lang="cs-CZ" altLang="en-US"/>
              <a:t>: avatar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avatar má několik atributů (nick, energy, weapon...)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Nepraktické implementační řešení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proměnná pro nick, energy, weapon, ...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Jak předávat avatara do funkce?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velké množství parametrů?</a:t>
            </a:r>
            <a:r>
              <a:rPr lang="en-US" altLang="en-US"/>
              <a:t> </a:t>
            </a:r>
            <a:r>
              <a:rPr lang="en-US" altLang="en-US">
                <a:sym typeface="Wingdings" pitchFamily="2" charset="2"/>
              </a:rPr>
              <a:t></a:t>
            </a:r>
            <a:endParaRPr lang="cs-CZ" altLang="en-US"/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globální proměnné? </a:t>
            </a:r>
            <a:r>
              <a:rPr lang="en-US" altLang="en-US">
                <a:sym typeface="Wingdings" pitchFamily="2" charset="2"/>
              </a:rPr>
              <a:t></a:t>
            </a:r>
            <a:endParaRPr lang="cs-CZ" altLang="en-US"/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Jak </a:t>
            </a:r>
            <a:r>
              <a:rPr lang="en-US" altLang="en-US"/>
              <a:t>zachytit </a:t>
            </a:r>
            <a:r>
              <a:rPr lang="cs-CZ" altLang="en-US"/>
              <a:t>svět s více avatary?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proměnné s indexy? </a:t>
            </a:r>
            <a:r>
              <a:rPr lang="en-US" altLang="en-US">
                <a:sym typeface="Wingdings" pitchFamily="2" charset="2"/>
              </a:rPr>
              <a:t></a:t>
            </a:r>
            <a:endParaRPr lang="cs-CZ" altLang="en-US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>
                <a:sym typeface="Wingdings" pitchFamily="2" charset="2"/>
              </a:rPr>
              <a:t>Jak přidávat avatary průběžně?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>
                <a:sym typeface="Wingdings" pitchFamily="2" charset="2"/>
              </a:rPr>
              <a:t>OMG</a:t>
            </a:r>
          </a:p>
        </p:txBody>
      </p:sp>
      <p:pic>
        <p:nvPicPr>
          <p:cNvPr id="11269" name="Picture 4" descr="2008-3-14-warrio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3" y="2667000"/>
            <a:ext cx="219551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struct</a:t>
            </a:r>
            <a:endParaRPr lang="en-US" altLang="en-US"/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Datový typ obsahující definovatelnou sadu položek </a:t>
            </a:r>
          </a:p>
          <a:p>
            <a:pPr eaLnBrk="1" hangingPunct="1"/>
            <a:r>
              <a:rPr lang="cs-CZ" altLang="en-US" sz="2400"/>
              <a:t>Deklarace typu: </a:t>
            </a:r>
          </a:p>
          <a:p>
            <a:pPr lvl="1" eaLnBrk="1" hangingPunct="1"/>
            <a:r>
              <a:rPr lang="cs-CZ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jméno_typu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2000">
                <a:solidFill>
                  <a:srgbClr val="000000"/>
                </a:solidFill>
                <a:latin typeface="Courier New" pitchFamily="49" charset="0"/>
              </a:rPr>
              <a:t>výčet_položek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 sz="200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/>
            <a:r>
              <a:rPr lang="cs-CZ" altLang="en-US" sz="2400"/>
              <a:t>Vytvoření proměnné: </a:t>
            </a:r>
          </a:p>
          <a:p>
            <a:pPr lvl="1" eaLnBrk="1" hangingPunct="1"/>
            <a:r>
              <a:rPr lang="cs-CZ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jméno_typu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jméno_proměnné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cs-CZ" alt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pPr lvl="1" eaLnBrk="1" hangingPunct="1"/>
            <a:r>
              <a:rPr lang="cs-CZ" altLang="en-US" sz="2000">
                <a:solidFill>
                  <a:srgbClr val="000000"/>
                </a:solidFill>
              </a:rPr>
              <a:t>struct nelze vynechat, výčet položek se opakovaně nespecifikuje 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eaLnBrk="1" hangingPunct="1"/>
            <a:r>
              <a:rPr lang="cs-CZ" altLang="en-US" sz="2400"/>
              <a:t>Velikost proměnné typu </a:t>
            </a:r>
            <a:r>
              <a:rPr lang="cs-CZ" altLang="en-US" sz="24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4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2400"/>
              <a:t>odpovídá součtu velikostí všech položek (</a:t>
            </a:r>
            <a:r>
              <a:rPr lang="en-US" altLang="en-US" sz="2400"/>
              <a:t>+ </a:t>
            </a:r>
            <a:r>
              <a:rPr lang="cs-CZ" altLang="en-US" sz="2400"/>
              <a:t>případné zarovnání)</a:t>
            </a:r>
            <a:endParaRPr lang="en-US" altLang="en-US" sz="2400"/>
          </a:p>
        </p:txBody>
      </p:sp>
      <p:sp>
        <p:nvSpPr>
          <p:cNvPr id="657412" name="Text Box 4"/>
          <p:cNvSpPr txBox="1">
            <a:spLocks noChangeArrowheads="1"/>
          </p:cNvSpPr>
          <p:nvPr/>
        </p:nvSpPr>
        <p:spPr bwMode="auto">
          <a:xfrm>
            <a:off x="3200400" y="4648200"/>
            <a:ext cx="5816600" cy="1812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dirty="0">
                <a:solidFill>
                  <a:schemeClr val="bg2"/>
                </a:solidFill>
                <a:latin typeface="Courier New" pitchFamily="49" charset="0"/>
              </a:rPr>
              <a:t>enum</a:t>
            </a:r>
            <a:r>
              <a:rPr lang="fr-FR" altLang="en-US" sz="1600" b="0" dirty="0">
                <a:solidFill>
                  <a:schemeClr val="bg2"/>
                </a:solidFill>
                <a:latin typeface="Courier New" pitchFamily="49" charset="0"/>
              </a:rPr>
              <a:t> weapon_t </a:t>
            </a:r>
            <a:r>
              <a:rPr lang="fr-FR" altLang="en-US" sz="1600" dirty="0">
                <a:solidFill>
                  <a:schemeClr val="bg2"/>
                </a:solidFill>
                <a:latin typeface="Courier New" pitchFamily="49" charset="0"/>
              </a:rPr>
              <a:t>{</a:t>
            </a:r>
            <a:r>
              <a:rPr lang="fr-FR" altLang="en-US" sz="1600" b="0" dirty="0">
                <a:solidFill>
                  <a:schemeClr val="bg2"/>
                </a:solidFill>
                <a:latin typeface="Courier New" pitchFamily="49" charset="0"/>
              </a:rPr>
              <a:t>sword</a:t>
            </a:r>
            <a:r>
              <a:rPr lang="fr-FR" altLang="en-US" sz="1600" dirty="0">
                <a:solidFill>
                  <a:schemeClr val="bg2"/>
                </a:solidFill>
                <a:latin typeface="Courier New" pitchFamily="49" charset="0"/>
              </a:rPr>
              <a:t>,</a:t>
            </a:r>
            <a:r>
              <a:rPr lang="fr-FR" altLang="en-US" sz="1600" b="0" dirty="0">
                <a:solidFill>
                  <a:schemeClr val="bg2"/>
                </a:solidFill>
                <a:latin typeface="Courier New" pitchFamily="49" charset="0"/>
              </a:rPr>
              <a:t>axe</a:t>
            </a:r>
            <a:r>
              <a:rPr lang="fr-FR" altLang="en-US" sz="1600" dirty="0">
                <a:solidFill>
                  <a:schemeClr val="bg2"/>
                </a:solidFill>
                <a:latin typeface="Courier New" pitchFamily="49" charset="0"/>
              </a:rPr>
              <a:t>,</a:t>
            </a:r>
            <a:r>
              <a:rPr lang="fr-FR" altLang="en-US" sz="1600" b="0" dirty="0">
                <a:solidFill>
                  <a:schemeClr val="bg2"/>
                </a:solidFill>
                <a:latin typeface="Courier New" pitchFamily="49" charset="0"/>
              </a:rPr>
              <a:t>bow</a:t>
            </a:r>
            <a:r>
              <a:rPr lang="fr-FR" altLang="en-US" sz="1600" dirty="0">
                <a:solidFill>
                  <a:schemeClr val="bg2"/>
                </a:solidFill>
                <a:latin typeface="Courier New" pitchFamily="49" charset="0"/>
              </a:rPr>
              <a:t>};</a:t>
            </a:r>
            <a:endParaRPr lang="cs-CZ" altLang="en-US" sz="1600" dirty="0">
              <a:solidFill>
                <a:schemeClr val="bg2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dirty="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fr-FR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 dirty="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fr-FR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dirty="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fr-FR" altLang="en-US" sz="1600" b="0" dirty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 dirty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en-US" altLang="en-US" sz="1600" dirty="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  <a:latin typeface="Courier New" pitchFamily="49" charset="0"/>
              </a:rPr>
              <a:t>nick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1600" b="0" dirty="0">
                <a:solidFill>
                  <a:srgbClr val="007F7F"/>
                </a:solidFill>
                <a:latin typeface="Courier New" pitchFamily="49" charset="0"/>
              </a:rPr>
              <a:t>3</a:t>
            </a:r>
            <a:r>
              <a:rPr lang="cs-CZ" altLang="en-US" sz="1600" b="0" dirty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1600" b="0" dirty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en-US" altLang="en-US" sz="1600" dirty="0" err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 dirty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en-US" altLang="en-US" sz="1600" dirty="0" err="1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 err="1">
                <a:solidFill>
                  <a:srgbClr val="000000"/>
                </a:solidFill>
                <a:latin typeface="Courier New" pitchFamily="49" charset="0"/>
              </a:rPr>
              <a:t>weapon_t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  <a:latin typeface="Courier New" pitchFamily="49" charset="0"/>
              </a:rPr>
              <a:t>weapon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 dirty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 sz="1600" b="0" dirty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 err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 err="1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 err="1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 dirty="0">
                <a:solidFill>
                  <a:srgbClr val="7F007F"/>
                </a:solidFill>
                <a:latin typeface="Courier New" pitchFamily="49" charset="0"/>
              </a:rPr>
              <a:t>"Hell"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  <a:latin typeface="Courier New" pitchFamily="49" charset="0"/>
              </a:rPr>
              <a:t>axe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 sz="1600" dirty="0">
              <a:latin typeface="Courier New" pitchFamily="49" charset="0"/>
            </a:endParaRPr>
          </a:p>
        </p:txBody>
      </p:sp>
      <p:sp>
        <p:nvSpPr>
          <p:cNvPr id="6" name="AutoShape 5"/>
          <p:cNvSpPr>
            <a:spLocks/>
          </p:cNvSpPr>
          <p:nvPr/>
        </p:nvSpPr>
        <p:spPr bwMode="auto">
          <a:xfrm>
            <a:off x="344488" y="4889603"/>
            <a:ext cx="2280443" cy="1492147"/>
          </a:xfrm>
          <a:prstGeom prst="borderCallout2">
            <a:avLst>
              <a:gd name="adj1" fmla="val 18750"/>
              <a:gd name="adj2" fmla="val 106250"/>
              <a:gd name="adj3" fmla="val 18750"/>
              <a:gd name="adj4" fmla="val 131773"/>
              <a:gd name="adj5" fmla="val 18472"/>
              <a:gd name="adj6" fmla="val 145376"/>
            </a:avLst>
          </a:prstGeom>
          <a:solidFill>
            <a:srgbClr val="00FF00">
              <a:alpha val="38823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cs-CZ" altLang="en-US" sz="1800" b="0" dirty="0"/>
              <a:t>Součet velikostí položek nemusí být roven </a:t>
            </a:r>
            <a:r>
              <a:rPr lang="cs-CZ" altLang="en-US" sz="1800" b="0" dirty="0" err="1"/>
              <a:t>sizeof</a:t>
            </a:r>
            <a:r>
              <a:rPr lang="cs-CZ" altLang="en-US" sz="1800" b="0" dirty="0"/>
              <a:t>(</a:t>
            </a:r>
            <a:r>
              <a:rPr lang="cs-CZ" altLang="en-US" sz="1800" b="0" dirty="0" err="1"/>
              <a:t>struct</a:t>
            </a:r>
            <a:r>
              <a:rPr lang="cs-CZ" altLang="en-US" sz="1800" b="0" dirty="0"/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altLang="en-US" sz="1800" b="0" dirty="0"/>
              <a:t>Např. </a:t>
            </a:r>
            <a:r>
              <a:rPr lang="cs-CZ" altLang="en-US" sz="1800" b="0" dirty="0" err="1"/>
              <a:t>int</a:t>
            </a:r>
            <a:r>
              <a:rPr lang="cs-CZ" altLang="en-US" sz="1800" b="0" dirty="0"/>
              <a:t> nebude na 31. bajtu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7412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Inicializace struktur</a:t>
            </a:r>
            <a:endParaRPr lang="en-US" altLang="en-US"/>
          </a:p>
        </p:txBody>
      </p:sp>
      <p:sp>
        <p:nvSpPr>
          <p:cNvPr id="65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Při deklaraci proměnné</a:t>
            </a:r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2000">
                <a:solidFill>
                  <a:srgbClr val="7F007F"/>
                </a:solidFill>
                <a:latin typeface="Courier New" pitchFamily="49" charset="0"/>
              </a:rPr>
              <a:t>"Hell"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axe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cs-CZ" altLang="en-US" sz="2000">
              <a:latin typeface="Courier New" pitchFamily="49" charset="0"/>
            </a:endParaRPr>
          </a:p>
          <a:p>
            <a:pPr lvl="1" eaLnBrk="1" hangingPunct="1"/>
            <a:r>
              <a:rPr lang="cs-CZ" altLang="en-US"/>
              <a:t>nelze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>
                <a:solidFill>
                  <a:srgbClr val="7F007F"/>
                </a:solidFill>
                <a:latin typeface="Courier New" pitchFamily="49" charset="0"/>
              </a:rPr>
              <a:t>"Hell"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axe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};</a:t>
            </a:r>
            <a:r>
              <a:rPr lang="en-US" altLang="en-US"/>
              <a:t> </a:t>
            </a:r>
            <a:endParaRPr lang="cs-CZ" altLang="en-US"/>
          </a:p>
          <a:p>
            <a:pPr lvl="2" eaLnBrk="1" hangingPunct="1"/>
            <a:r>
              <a:rPr lang="cs-CZ" altLang="en-US"/>
              <a:t>není konstanta typu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en-US" altLang="en-US"/>
          </a:p>
          <a:p>
            <a:pPr eaLnBrk="1" hangingPunct="1"/>
            <a:r>
              <a:rPr lang="cs-CZ" altLang="en-US"/>
              <a:t>Po jednotlivých položkách</a:t>
            </a:r>
          </a:p>
          <a:p>
            <a:pPr lvl="1" eaLnBrk="1" hangingPunct="1"/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cs-CZ" altLang="en-US" sz="2000">
                <a:solidFill>
                  <a:srgbClr val="000000"/>
                </a:solidFill>
                <a:latin typeface="Courier New" pitchFamily="49" charset="0"/>
              </a:rPr>
              <a:t>.energy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2000">
                <a:solidFill>
                  <a:srgbClr val="007F7F"/>
                </a:solidFill>
                <a:latin typeface="Courier New" pitchFamily="49" charset="0"/>
              </a:rPr>
              <a:t>37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cs-CZ" alt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cs-CZ" altLang="en-US" sz="2000">
                <a:solidFill>
                  <a:srgbClr val="000000"/>
                </a:solidFill>
                <a:latin typeface="Courier New" pitchFamily="49" charset="0"/>
              </a:rPr>
              <a:t>.weapon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2000">
                <a:latin typeface="Courier New" pitchFamily="49" charset="0"/>
              </a:rPr>
              <a:t>bow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cs-CZ" alt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pPr lvl="1" eaLnBrk="1" hangingPunct="1"/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strcpy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.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nick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7F007F"/>
                </a:solidFill>
                <a:latin typeface="Courier New" pitchFamily="49" charset="0"/>
              </a:rPr>
              <a:t>"PetrS"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cs-CZ" altLang="en-US"/>
          </a:p>
          <a:p>
            <a:pPr eaLnBrk="1" hangingPunct="1"/>
            <a:r>
              <a:rPr lang="cs-CZ" altLang="en-US"/>
              <a:t>Pojmenovaným inicializátorem (od C99)</a:t>
            </a:r>
          </a:p>
          <a:p>
            <a:pPr lvl="1" eaLnBrk="1" hangingPunct="1"/>
            <a:r>
              <a:rPr lang="fr-FR" altLang="en-US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fr-FR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fr-FR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>
                <a:solidFill>
                  <a:srgbClr val="000000"/>
                </a:solidFill>
                <a:latin typeface="Courier New" pitchFamily="49" charset="0"/>
              </a:rPr>
              <a:t>avatar2</a:t>
            </a:r>
            <a:r>
              <a:rPr lang="fr-FR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b="1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cs-CZ" altLang="en-US" b="1">
                <a:solidFill>
                  <a:srgbClr val="000000"/>
                </a:solidFill>
                <a:latin typeface="Courier New" pitchFamily="49" charset="0"/>
              </a:rPr>
              <a:t>.</a:t>
            </a:r>
            <a:r>
              <a:rPr lang="fr-FR" altLang="en-US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fr-FR" altLang="en-US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>
                <a:solidFill>
                  <a:srgbClr val="007F7F"/>
                </a:solidFill>
                <a:latin typeface="Courier New" pitchFamily="49" charset="0"/>
              </a:rPr>
              <a:t>107</a:t>
            </a:r>
            <a:r>
              <a:rPr lang="fr-FR" altLang="en-US" b="1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cs-CZ" altLang="en-US" b="1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(</a:t>
            </a:r>
            <a:r>
              <a:rPr lang="cs-CZ" altLang="en-US">
                <a:solidFill>
                  <a:srgbClr val="000000"/>
                </a:solidFill>
              </a:rPr>
              <a:t>Vynulováním paměti</a:t>
            </a:r>
            <a:r>
              <a:rPr lang="en-US" altLang="en-US">
                <a:solidFill>
                  <a:srgbClr val="000000"/>
                </a:solidFill>
              </a:rPr>
              <a:t>)</a:t>
            </a:r>
            <a:endParaRPr lang="cs-CZ" altLang="en-US">
              <a:solidFill>
                <a:srgbClr val="000000"/>
              </a:solidFill>
            </a:endParaRPr>
          </a:p>
          <a:p>
            <a:pPr lvl="1" eaLnBrk="1" hangingPunct="1"/>
            <a:r>
              <a:rPr lang="cs-CZ" alt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memset(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&amp;</a:t>
            </a:r>
            <a:r>
              <a:rPr lang="cs-CZ" alt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avatar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2, 0, sizeof(</a:t>
            </a:r>
            <a:r>
              <a:rPr lang="fr-FR" altLang="en-US" sz="2000" b="1">
                <a:solidFill>
                  <a:srgbClr val="00007F"/>
                </a:solidFill>
                <a:latin typeface="Courier New" pitchFamily="49" charset="0"/>
                <a:cs typeface="Courier New" pitchFamily="49" charset="0"/>
              </a:rPr>
              <a:t>struct</a:t>
            </a:r>
            <a:r>
              <a:rPr lang="fr-FR" altLang="en-US" sz="2000" b="1">
                <a:solidFill>
                  <a:srgbClr val="80808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fr-FR" alt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avatar_t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cs-CZ" altLang="en-US" sz="20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fr-FR" altLang="en-US" sz="20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struct – předání do funkce</a:t>
            </a:r>
            <a:endParaRPr lang="en-US" altLang="en-US"/>
          </a:p>
        </p:txBody>
      </p:sp>
      <p:sp>
        <p:nvSpPr>
          <p:cNvPr id="658436" name="Text Box 4"/>
          <p:cNvSpPr txBox="1">
            <a:spLocks noChangeArrowheads="1"/>
          </p:cNvSpPr>
          <p:nvPr/>
        </p:nvSpPr>
        <p:spPr bwMode="auto">
          <a:xfrm>
            <a:off x="2057400" y="1558925"/>
            <a:ext cx="6916738" cy="4991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weapon_t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sword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axe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bow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nick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fr-FR" altLang="en-US" sz="1600" b="0">
                <a:solidFill>
                  <a:srgbClr val="007F7F"/>
                </a:solidFill>
                <a:latin typeface="Courier New" pitchFamily="49" charset="0"/>
              </a:rPr>
              <a:t>32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weapon_t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weapon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hitAvatar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avatar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amount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avatar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.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-=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amount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hitAvatar2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pAvatar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amount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pAvatar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).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-=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amount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7F007F"/>
                </a:solidFill>
                <a:latin typeface="Courier New" pitchFamily="49" charset="0"/>
              </a:rPr>
              <a:t>"Hell"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axe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hitAvatar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10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hitAvatar2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(&amp;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10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EXIT_SUCCESS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600">
              <a:latin typeface="Courier New" pitchFamily="49" charset="0"/>
            </a:endParaRPr>
          </a:p>
        </p:txBody>
      </p:sp>
      <p:sp>
        <p:nvSpPr>
          <p:cNvPr id="658437" name="AutoShape 5"/>
          <p:cNvSpPr>
            <a:spLocks/>
          </p:cNvSpPr>
          <p:nvPr/>
        </p:nvSpPr>
        <p:spPr bwMode="auto">
          <a:xfrm>
            <a:off x="228600" y="3352800"/>
            <a:ext cx="1219200" cy="609600"/>
          </a:xfrm>
          <a:prstGeom prst="borderCallout2">
            <a:avLst>
              <a:gd name="adj1" fmla="val 18750"/>
              <a:gd name="adj2" fmla="val 106250"/>
              <a:gd name="adj3" fmla="val 18750"/>
              <a:gd name="adj4" fmla="val 131773"/>
              <a:gd name="adj5" fmla="val 18750"/>
              <a:gd name="adj6" fmla="val 158333"/>
            </a:avLst>
          </a:prstGeom>
          <a:solidFill>
            <a:srgbClr val="00FF00">
              <a:alpha val="38823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cs-CZ" altLang="en-US" sz="1800" b="0"/>
              <a:t>hodnotou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  <p:sp>
        <p:nvSpPr>
          <p:cNvPr id="658438" name="AutoShape 6"/>
          <p:cNvSpPr>
            <a:spLocks/>
          </p:cNvSpPr>
          <p:nvPr/>
        </p:nvSpPr>
        <p:spPr bwMode="auto">
          <a:xfrm>
            <a:off x="228600" y="4191000"/>
            <a:ext cx="1219200" cy="762000"/>
          </a:xfrm>
          <a:prstGeom prst="borderCallout2">
            <a:avLst>
              <a:gd name="adj1" fmla="val 15000"/>
              <a:gd name="adj2" fmla="val 106250"/>
              <a:gd name="adj3" fmla="val 15000"/>
              <a:gd name="adj4" fmla="val 134898"/>
              <a:gd name="adj5" fmla="val 13958"/>
              <a:gd name="adj6" fmla="val 164713"/>
            </a:avLst>
          </a:prstGeom>
          <a:solidFill>
            <a:srgbClr val="00FF00">
              <a:alpha val="38823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cs-CZ" altLang="en-US" sz="1800" b="0"/>
              <a:t>hodnotou ukazatele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8437" grpId="0" animBg="1"/>
      <p:bldP spid="6584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Kopírování struktur – přiřazovací operátor</a:t>
            </a:r>
            <a:endParaRPr lang="en-US" altLang="en-US"/>
          </a:p>
        </p:txBody>
      </p:sp>
      <p:sp>
        <p:nvSpPr>
          <p:cNvPr id="65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Obsah struktury lze kopírovat pomocí operátoru přiřazení</a:t>
            </a:r>
          </a:p>
          <a:p>
            <a:pPr eaLnBrk="1" hangingPunct="1">
              <a:lnSpc>
                <a:spcPct val="90000"/>
              </a:lnSpc>
            </a:pPr>
            <a:endParaRPr lang="cs-CZ" altLang="en-US" sz="2400" dirty="0"/>
          </a:p>
          <a:p>
            <a:pPr eaLnBrk="1" hangingPunct="1">
              <a:lnSpc>
                <a:spcPct val="90000"/>
              </a:lnSpc>
            </a:pPr>
            <a:endParaRPr lang="cs-CZ" altLang="en-US" sz="2400" dirty="0"/>
          </a:p>
          <a:p>
            <a:pPr eaLnBrk="1" hangingPunct="1">
              <a:lnSpc>
                <a:spcPct val="90000"/>
              </a:lnSpc>
            </a:pPr>
            <a:endParaRPr lang="cs-CZ" altLang="en-US" sz="2400" dirty="0"/>
          </a:p>
          <a:p>
            <a:pPr eaLnBrk="1" hangingPunct="1">
              <a:lnSpc>
                <a:spcPct val="90000"/>
              </a:lnSpc>
            </a:pPr>
            <a:endParaRPr lang="cs-CZ" altLang="en-US" sz="2400" dirty="0"/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Dochází ke kopírování obsahu jednotlivých položek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položka primitivního datového typu (</a:t>
            </a:r>
            <a:r>
              <a:rPr lang="cs-CZ" altLang="en-US" sz="2000" dirty="0" err="1"/>
              <a:t>int</a:t>
            </a:r>
            <a:r>
              <a:rPr lang="cs-CZ" altLang="en-US" sz="2000" dirty="0"/>
              <a:t>, </a:t>
            </a:r>
            <a:r>
              <a:rPr lang="cs-CZ" altLang="en-US" sz="2000" dirty="0" err="1"/>
              <a:t>float</a:t>
            </a:r>
            <a:r>
              <a:rPr lang="cs-CZ" altLang="en-US" sz="2000" dirty="0"/>
              <a:t>...)?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1800" dirty="0"/>
              <a:t>zkopíruje se hodnota položky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položka typu pole (</a:t>
            </a:r>
            <a:r>
              <a:rPr lang="cs-CZ" altLang="en-US" sz="2000" dirty="0" err="1"/>
              <a:t>char</a:t>
            </a:r>
            <a:r>
              <a:rPr lang="cs-CZ" altLang="en-US" sz="2000" dirty="0"/>
              <a:t> </a:t>
            </a:r>
            <a:r>
              <a:rPr lang="cs-CZ" altLang="en-US" sz="2000" dirty="0" err="1"/>
              <a:t>nick</a:t>
            </a:r>
            <a:r>
              <a:rPr lang="en-US" altLang="en-US" sz="2000" dirty="0"/>
              <a:t>[</a:t>
            </a:r>
            <a:r>
              <a:rPr lang="cs-CZ" altLang="en-US" sz="2000" dirty="0"/>
              <a:t>32</a:t>
            </a:r>
            <a:r>
              <a:rPr lang="en-US" altLang="en-US" sz="2000" dirty="0"/>
              <a:t>]</a:t>
            </a:r>
            <a:r>
              <a:rPr lang="cs-CZ" altLang="en-US" sz="2000" dirty="0"/>
              <a:t>)?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1800" dirty="0"/>
              <a:t>zkopíruje se hodnota jednotlivých prvků pole</a:t>
            </a:r>
            <a:endParaRPr lang="en-US" altLang="en-US" sz="1600" dirty="0"/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položka typu ukazatel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800" dirty="0" err="1"/>
              <a:t>zkop</a:t>
            </a:r>
            <a:r>
              <a:rPr lang="cs-CZ" altLang="en-US" sz="1800" dirty="0" err="1"/>
              <a:t>íruje</a:t>
            </a:r>
            <a:r>
              <a:rPr lang="cs-CZ" altLang="en-US" sz="1800" dirty="0"/>
              <a:t> se adresa (v ukazateli)</a:t>
            </a:r>
            <a:endParaRPr lang="cs-CZ" altLang="en-US" dirty="0"/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Analogické ke kopírování celé paměti se strukturou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např. pomocí funkce </a:t>
            </a:r>
            <a:r>
              <a:rPr lang="cs-CZ" altLang="en-US" sz="2000" dirty="0" err="1"/>
              <a:t>memcpy</a:t>
            </a:r>
            <a:r>
              <a:rPr lang="cs-CZ" altLang="en-US" sz="2000" dirty="0"/>
              <a:t>()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447800" y="1930400"/>
            <a:ext cx="647382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"Hell"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axe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avatar3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cs-CZ" altLang="en-US" sz="18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avatar3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4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Kopie struktur - ilustrace</a:t>
            </a:r>
          </a:p>
        </p:txBody>
      </p:sp>
      <p:sp>
        <p:nvSpPr>
          <p:cNvPr id="681989" name="Rectangle 5"/>
          <p:cNvSpPr>
            <a:spLocks noChangeArrowheads="1"/>
          </p:cNvSpPr>
          <p:nvPr/>
        </p:nvSpPr>
        <p:spPr bwMode="auto">
          <a:xfrm>
            <a:off x="3810000" y="5810250"/>
            <a:ext cx="2743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Eavesome guy\0</a:t>
            </a: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1752600" y="1619250"/>
            <a:ext cx="1981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“Hell”\0</a:t>
            </a: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1752600" y="2609850"/>
            <a:ext cx="7620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37</a:t>
            </a: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1752600" y="3524250"/>
            <a:ext cx="7620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axe</a:t>
            </a:r>
          </a:p>
        </p:txBody>
      </p:sp>
      <p:sp>
        <p:nvSpPr>
          <p:cNvPr id="681994" name="Rectangle 10"/>
          <p:cNvSpPr>
            <a:spLocks noChangeArrowheads="1"/>
          </p:cNvSpPr>
          <p:nvPr/>
        </p:nvSpPr>
        <p:spPr bwMode="auto">
          <a:xfrm>
            <a:off x="1752600" y="4514850"/>
            <a:ext cx="1066800" cy="533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/>
              <a:t>0x</a:t>
            </a:r>
            <a:r>
              <a:rPr lang="en-US" altLang="en-US" sz="1400"/>
              <a:t>12345678</a:t>
            </a:r>
          </a:p>
        </p:txBody>
      </p:sp>
      <p:sp>
        <p:nvSpPr>
          <p:cNvPr id="681995" name="Text Box 11"/>
          <p:cNvSpPr txBox="1">
            <a:spLocks noChangeArrowheads="1"/>
          </p:cNvSpPr>
          <p:nvPr/>
        </p:nvSpPr>
        <p:spPr bwMode="auto">
          <a:xfrm>
            <a:off x="1676400" y="4210050"/>
            <a:ext cx="2017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1600" b="0">
                <a:latin typeface="Courier New" pitchFamily="49" charset="0"/>
              </a:rPr>
              <a:t>self</a:t>
            </a:r>
            <a:r>
              <a:rPr lang="en-US" altLang="en-US" sz="1600" b="0">
                <a:latin typeface="Courier New" pitchFamily="49" charset="0"/>
              </a:rPr>
              <a:t>Info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</p:txBody>
      </p:sp>
      <p:sp>
        <p:nvSpPr>
          <p:cNvPr id="681996" name="AutoShape 12"/>
          <p:cNvSpPr>
            <a:spLocks noChangeArrowheads="1"/>
          </p:cNvSpPr>
          <p:nvPr/>
        </p:nvSpPr>
        <p:spPr bwMode="auto">
          <a:xfrm rot="2484029">
            <a:off x="2590800" y="5276850"/>
            <a:ext cx="1524000" cy="165100"/>
          </a:xfrm>
          <a:prstGeom prst="notchedRightArrow">
            <a:avLst>
              <a:gd name="adj1" fmla="val 50000"/>
              <a:gd name="adj2" fmla="val 2307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16395" name="Text Box 13"/>
          <p:cNvSpPr txBox="1">
            <a:spLocks noChangeArrowheads="1"/>
          </p:cNvSpPr>
          <p:nvPr/>
        </p:nvSpPr>
        <p:spPr bwMode="auto">
          <a:xfrm>
            <a:off x="1736725" y="1295400"/>
            <a:ext cx="2095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nick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fr-FR" altLang="en-US" sz="1800" b="0">
                <a:solidFill>
                  <a:srgbClr val="007F7F"/>
                </a:solidFill>
                <a:latin typeface="Courier New" pitchFamily="49" charset="0"/>
              </a:rPr>
              <a:t>32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18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6396" name="Text Box 14"/>
          <p:cNvSpPr txBox="1">
            <a:spLocks noChangeArrowheads="1"/>
          </p:cNvSpPr>
          <p:nvPr/>
        </p:nvSpPr>
        <p:spPr bwMode="auto">
          <a:xfrm>
            <a:off x="1752600" y="2228850"/>
            <a:ext cx="168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6397" name="Text Box 15"/>
          <p:cNvSpPr txBox="1">
            <a:spLocks noChangeArrowheads="1"/>
          </p:cNvSpPr>
          <p:nvPr/>
        </p:nvSpPr>
        <p:spPr bwMode="auto">
          <a:xfrm>
            <a:off x="1752600" y="3200400"/>
            <a:ext cx="3051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weapon_t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weapon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6398" name="Text Box 16"/>
          <p:cNvSpPr txBox="1">
            <a:spLocks noChangeArrowheads="1"/>
          </p:cNvSpPr>
          <p:nvPr/>
        </p:nvSpPr>
        <p:spPr bwMode="auto">
          <a:xfrm rot="-5400000">
            <a:off x="-1081881" y="3158331"/>
            <a:ext cx="3597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avatar_t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myAvatar;</a:t>
            </a:r>
            <a:endParaRPr lang="en-US" altLang="en-US" sz="18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6399" name="AutoShape 17"/>
          <p:cNvSpPr>
            <a:spLocks/>
          </p:cNvSpPr>
          <p:nvPr/>
        </p:nvSpPr>
        <p:spPr bwMode="auto">
          <a:xfrm>
            <a:off x="1066800" y="1619250"/>
            <a:ext cx="381000" cy="3429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682003" name="Rectangle 19"/>
          <p:cNvSpPr>
            <a:spLocks noChangeArrowheads="1"/>
          </p:cNvSpPr>
          <p:nvPr/>
        </p:nvSpPr>
        <p:spPr bwMode="auto">
          <a:xfrm>
            <a:off x="5181600" y="2628900"/>
            <a:ext cx="7620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37</a:t>
            </a:r>
          </a:p>
        </p:txBody>
      </p:sp>
      <p:sp>
        <p:nvSpPr>
          <p:cNvPr id="682004" name="Rectangle 20"/>
          <p:cNvSpPr>
            <a:spLocks noChangeArrowheads="1"/>
          </p:cNvSpPr>
          <p:nvPr/>
        </p:nvSpPr>
        <p:spPr bwMode="auto">
          <a:xfrm>
            <a:off x="5181600" y="3543300"/>
            <a:ext cx="7620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axe</a:t>
            </a:r>
          </a:p>
        </p:txBody>
      </p:sp>
      <p:sp>
        <p:nvSpPr>
          <p:cNvPr id="682006" name="Text Box 22"/>
          <p:cNvSpPr txBox="1">
            <a:spLocks noChangeArrowheads="1"/>
          </p:cNvSpPr>
          <p:nvPr/>
        </p:nvSpPr>
        <p:spPr bwMode="auto">
          <a:xfrm>
            <a:off x="5105400" y="4229100"/>
            <a:ext cx="2017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1600" b="0">
                <a:latin typeface="Courier New" pitchFamily="49" charset="0"/>
              </a:rPr>
              <a:t>self</a:t>
            </a:r>
            <a:r>
              <a:rPr lang="en-US" altLang="en-US" sz="1600" b="0">
                <a:latin typeface="Courier New" pitchFamily="49" charset="0"/>
              </a:rPr>
              <a:t>Info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</p:txBody>
      </p:sp>
      <p:sp>
        <p:nvSpPr>
          <p:cNvPr id="682007" name="AutoShape 23"/>
          <p:cNvSpPr>
            <a:spLocks noChangeArrowheads="1"/>
          </p:cNvSpPr>
          <p:nvPr/>
        </p:nvSpPr>
        <p:spPr bwMode="auto">
          <a:xfrm rot="8355892">
            <a:off x="3810000" y="5257800"/>
            <a:ext cx="1600200" cy="165100"/>
          </a:xfrm>
          <a:prstGeom prst="notchedRightArrow">
            <a:avLst>
              <a:gd name="adj1" fmla="val 50000"/>
              <a:gd name="adj2" fmla="val 24230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682008" name="Text Box 24"/>
          <p:cNvSpPr txBox="1">
            <a:spLocks noChangeArrowheads="1"/>
          </p:cNvSpPr>
          <p:nvPr/>
        </p:nvSpPr>
        <p:spPr bwMode="auto">
          <a:xfrm>
            <a:off x="5165725" y="1314450"/>
            <a:ext cx="2095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nick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fr-FR" altLang="en-US" sz="1800" b="0">
                <a:solidFill>
                  <a:srgbClr val="007F7F"/>
                </a:solidFill>
                <a:latin typeface="Courier New" pitchFamily="49" charset="0"/>
              </a:rPr>
              <a:t>32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18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682009" name="Text Box 25"/>
          <p:cNvSpPr txBox="1">
            <a:spLocks noChangeArrowheads="1"/>
          </p:cNvSpPr>
          <p:nvPr/>
        </p:nvSpPr>
        <p:spPr bwMode="auto">
          <a:xfrm>
            <a:off x="5181600" y="2247900"/>
            <a:ext cx="168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682010" name="Text Box 26"/>
          <p:cNvSpPr txBox="1">
            <a:spLocks noChangeArrowheads="1"/>
          </p:cNvSpPr>
          <p:nvPr/>
        </p:nvSpPr>
        <p:spPr bwMode="auto">
          <a:xfrm>
            <a:off x="5181600" y="3219450"/>
            <a:ext cx="3051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weapon_t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weapon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682011" name="Text Box 27"/>
          <p:cNvSpPr txBox="1">
            <a:spLocks noChangeArrowheads="1"/>
          </p:cNvSpPr>
          <p:nvPr/>
        </p:nvSpPr>
        <p:spPr bwMode="auto">
          <a:xfrm rot="-5400000">
            <a:off x="6850857" y="3074193"/>
            <a:ext cx="3733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avatar_t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myAvatar2;</a:t>
            </a:r>
            <a:endParaRPr lang="en-US" altLang="en-US" sz="180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682012" name="AutoShape 28"/>
          <p:cNvSpPr>
            <a:spLocks/>
          </p:cNvSpPr>
          <p:nvPr/>
        </p:nvSpPr>
        <p:spPr bwMode="auto">
          <a:xfrm rot="10800000">
            <a:off x="8077200" y="1466850"/>
            <a:ext cx="381000" cy="3429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682013" name="Rectangle 29"/>
          <p:cNvSpPr>
            <a:spLocks noChangeArrowheads="1"/>
          </p:cNvSpPr>
          <p:nvPr/>
        </p:nvSpPr>
        <p:spPr bwMode="auto">
          <a:xfrm>
            <a:off x="5181600" y="4514850"/>
            <a:ext cx="1066800" cy="533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/>
              <a:t>0x</a:t>
            </a:r>
            <a:r>
              <a:rPr lang="en-US" altLang="en-US" sz="1400"/>
              <a:t>12345678</a:t>
            </a:r>
          </a:p>
        </p:txBody>
      </p:sp>
      <p:sp>
        <p:nvSpPr>
          <p:cNvPr id="682014" name="Rectangle 30"/>
          <p:cNvSpPr>
            <a:spLocks noChangeArrowheads="1"/>
          </p:cNvSpPr>
          <p:nvPr/>
        </p:nvSpPr>
        <p:spPr bwMode="auto">
          <a:xfrm>
            <a:off x="5181600" y="1676400"/>
            <a:ext cx="1981200" cy="533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/>
              <a:t>“Hell”\0</a:t>
            </a:r>
          </a:p>
        </p:txBody>
      </p:sp>
      <p:sp>
        <p:nvSpPr>
          <p:cNvPr id="682015" name="AutoShape 31"/>
          <p:cNvSpPr>
            <a:spLocks noChangeArrowheads="1"/>
          </p:cNvSpPr>
          <p:nvPr/>
        </p:nvSpPr>
        <p:spPr bwMode="auto">
          <a:xfrm>
            <a:off x="4114800" y="2667000"/>
            <a:ext cx="533400" cy="3810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1989" grpId="0" animBg="1"/>
      <p:bldP spid="681994" grpId="0" animBg="1"/>
      <p:bldP spid="681995" grpId="0"/>
      <p:bldP spid="681996" grpId="0" animBg="1"/>
      <p:bldP spid="682003" grpId="0" animBg="1"/>
      <p:bldP spid="682004" grpId="0" animBg="1"/>
      <p:bldP spid="682006" grpId="0"/>
      <p:bldP spid="682007" grpId="0" animBg="1"/>
      <p:bldP spid="682008" grpId="0"/>
      <p:bldP spid="682009" grpId="0"/>
      <p:bldP spid="682010" grpId="0"/>
      <p:bldP spid="682011" grpId="0"/>
      <p:bldP spid="682012" grpId="0" animBg="1"/>
      <p:bldP spid="682013" grpId="0" animBg="1"/>
      <p:bldP spid="682014" grpId="0" animBg="1"/>
      <p:bldP spid="6820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struct: plytká vs. hluboká kopie</a:t>
            </a:r>
            <a:endParaRPr lang="en-US" altLang="en-US"/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Co když je kopírovaná položka ukazatel?</a:t>
            </a:r>
          </a:p>
          <a:p>
            <a:pPr lvl="1" eaLnBrk="1" hangingPunct="1"/>
            <a:r>
              <a:rPr lang="cs-CZ" altLang="en-US" sz="2000"/>
              <a:t>zkopíruje se hodnota ukazatele (nikoli obsah odkazované paměti)</a:t>
            </a:r>
          </a:p>
          <a:p>
            <a:pPr lvl="1" eaLnBrk="1" hangingPunct="1"/>
            <a:r>
              <a:rPr lang="cs-CZ" altLang="en-US" sz="2000"/>
              <a:t>původní i nová struktura ukazují na společnou paměť</a:t>
            </a:r>
          </a:p>
          <a:p>
            <a:pPr lvl="1" eaLnBrk="1" hangingPunct="1"/>
            <a:r>
              <a:rPr lang="cs-CZ" altLang="en-US" sz="2000"/>
              <a:t>navzájem si mohou přepisovat</a:t>
            </a:r>
          </a:p>
          <a:p>
            <a:pPr lvl="1" eaLnBrk="1" hangingPunct="1"/>
            <a:r>
              <a:rPr lang="cs-CZ" altLang="en-US" sz="2000"/>
              <a:t>pokud jedna uvolní, tak druhá ukazuje na neplatnou paměť </a:t>
            </a:r>
          </a:p>
          <a:p>
            <a:pPr eaLnBrk="1" hangingPunct="1"/>
            <a:r>
              <a:rPr lang="cs-CZ" altLang="en-US" sz="2400"/>
              <a:t>Kopie je </a:t>
            </a:r>
            <a:r>
              <a:rPr lang="en-US" altLang="en-US" sz="2400"/>
              <a:t>“</a:t>
            </a:r>
            <a:r>
              <a:rPr lang="cs-CZ" altLang="en-US" sz="2400"/>
              <a:t>plytká</a:t>
            </a:r>
            <a:r>
              <a:rPr lang="en-US" altLang="en-US" sz="2400"/>
              <a:t>”</a:t>
            </a:r>
          </a:p>
          <a:p>
            <a:pPr eaLnBrk="1" hangingPunct="1"/>
            <a:r>
              <a:rPr lang="cs-CZ" altLang="en-US" sz="2400"/>
              <a:t>Pokud chceme vytvořit samostatnou odkazovanou paměť</a:t>
            </a:r>
          </a:p>
          <a:p>
            <a:pPr lvl="1" eaLnBrk="1" hangingPunct="1"/>
            <a:r>
              <a:rPr lang="cs-CZ" altLang="en-US" sz="2000"/>
              <a:t>vlastní položka </a:t>
            </a:r>
            <a:r>
              <a:rPr lang="cs-CZ" altLang="en-US" sz="2000">
                <a:latin typeface="Courier New" pitchFamily="49" charset="0"/>
              </a:rPr>
              <a:t>self</a:t>
            </a:r>
            <a:r>
              <a:rPr lang="en-US" altLang="en-US" sz="2000">
                <a:latin typeface="Courier New" pitchFamily="49" charset="0"/>
              </a:rPr>
              <a:t>Info</a:t>
            </a:r>
            <a:r>
              <a:rPr lang="cs-CZ" altLang="en-US" sz="2000"/>
              <a:t> pro každého uživatele</a:t>
            </a:r>
            <a:endParaRPr lang="en-US" altLang="en-US" sz="2000"/>
          </a:p>
          <a:p>
            <a:pPr lvl="1" eaLnBrk="1" hangingPunct="1"/>
            <a:r>
              <a:rPr lang="cs-CZ" altLang="en-US" sz="2000"/>
              <a:t>tzv. </a:t>
            </a:r>
            <a:r>
              <a:rPr lang="en-US" altLang="en-US" sz="2000"/>
              <a:t>“</a:t>
            </a:r>
            <a:r>
              <a:rPr lang="cs-CZ" altLang="en-US" sz="2000"/>
              <a:t>hluboká</a:t>
            </a:r>
            <a:r>
              <a:rPr lang="en-US" altLang="en-US" sz="2000"/>
              <a:t>”</a:t>
            </a:r>
            <a:r>
              <a:rPr lang="cs-CZ" altLang="en-US" sz="2000"/>
              <a:t> kopie</a:t>
            </a:r>
          </a:p>
          <a:p>
            <a:pPr lvl="1" eaLnBrk="1" hangingPunct="1"/>
            <a:r>
              <a:rPr lang="cs-CZ" altLang="en-US" sz="2000"/>
              <a:t>musíme provést explicitně dodatečným kódem</a:t>
            </a:r>
            <a:endParaRPr lang="en-US" altLang="en-US" sz="2000"/>
          </a:p>
          <a:p>
            <a:pPr lvl="2" eaLnBrk="1" hangingPunct="1"/>
            <a:r>
              <a:rPr lang="en-US" altLang="en-US">
                <a:latin typeface="Courier New" pitchFamily="49" charset="0"/>
              </a:rPr>
              <a:t>malloc() + memcpy()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Využití struct: pole s pamatováním délky</a:t>
            </a:r>
            <a:endParaRPr lang="en-US" altLang="en-US"/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424862" cy="5064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/>
              <a:t>array </a:t>
            </a:r>
            <a:r>
              <a:rPr lang="en-US" altLang="en-US"/>
              <a:t>+ length</a:t>
            </a:r>
            <a:r>
              <a:rPr lang="cs-CZ" altLang="en-US"/>
              <a:t> vs. </a:t>
            </a:r>
            <a:r>
              <a:rPr lang="en-US" altLang="en-US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/>
              <a:t> { array, length}</a:t>
            </a:r>
            <a:endParaRPr lang="cs-CZ" altLang="en-US"/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Vhodné </a:t>
            </a:r>
            <a:r>
              <a:rPr lang="en-US" altLang="en-US"/>
              <a:t>nap</a:t>
            </a:r>
            <a:r>
              <a:rPr lang="cs-CZ" altLang="en-US"/>
              <a:t>ř. pro dynamicky alokované pole</a:t>
            </a:r>
          </a:p>
          <a:p>
            <a:pPr eaLnBrk="1" hangingPunct="1">
              <a:lnSpc>
                <a:spcPct val="90000"/>
              </a:lnSpc>
            </a:pPr>
            <a:endParaRPr lang="cs-CZ" altLang="en-US"/>
          </a:p>
          <a:p>
            <a:pPr eaLnBrk="1" hangingPunct="1">
              <a:lnSpc>
                <a:spcPct val="90000"/>
              </a:lnSpc>
            </a:pPr>
            <a:endParaRPr lang="cs-CZ" altLang="en-US"/>
          </a:p>
          <a:p>
            <a:pPr eaLnBrk="1" hangingPunct="1">
              <a:lnSpc>
                <a:spcPct val="90000"/>
              </a:lnSpc>
            </a:pPr>
            <a:endParaRPr lang="cs-CZ" altLang="en-US"/>
          </a:p>
          <a:p>
            <a:pPr eaLnBrk="1" hangingPunct="1">
              <a:lnSpc>
                <a:spcPct val="90000"/>
              </a:lnSpc>
            </a:pPr>
            <a:endParaRPr lang="cs-CZ" altLang="en-US"/>
          </a:p>
          <a:p>
            <a:pPr eaLnBrk="1" hangingPunct="1">
              <a:lnSpc>
                <a:spcPct val="90000"/>
              </a:lnSpc>
            </a:pPr>
            <a:endParaRPr lang="cs-CZ" altLang="en-US"/>
          </a:p>
          <a:p>
            <a:pPr eaLnBrk="1" hangingPunct="1">
              <a:lnSpc>
                <a:spcPct val="90000"/>
              </a:lnSpc>
            </a:pPr>
            <a:endParaRPr lang="cs-CZ" altLang="en-US"/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Stále nezajišťuje implicitní kontrolu přístupu!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lze číst a zapisovat mimo délku pole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máme ale pole i délku pohromadě</a:t>
            </a:r>
            <a:endParaRPr lang="en-US" altLang="en-US"/>
          </a:p>
        </p:txBody>
      </p:sp>
      <p:sp>
        <p:nvSpPr>
          <p:cNvPr id="654340" name="Text Box 4"/>
          <p:cNvSpPr txBox="1">
            <a:spLocks noChangeArrowheads="1"/>
          </p:cNvSpPr>
          <p:nvPr/>
        </p:nvSpPr>
        <p:spPr bwMode="auto">
          <a:xfrm>
            <a:off x="609600" y="2438400"/>
            <a:ext cx="8112125" cy="2573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int_blob_t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pData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unsigned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int_blob_t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.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.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pData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malloc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.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sizeof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for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.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++)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.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pData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]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cs-CZ" altLang="en-US" sz="18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000000"/>
                </a:solidFill>
                <a:latin typeface="Courier New" pitchFamily="49" charset="0"/>
              </a:rPr>
              <a:t>free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(array.pData);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43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D</a:t>
            </a:r>
            <a:r>
              <a:rPr lang="en-US" altLang="en-US"/>
              <a:t>ynamická alokace </a:t>
            </a:r>
            <a:r>
              <a:rPr lang="cs-CZ" altLang="en-US"/>
              <a:t>celých </a:t>
            </a:r>
            <a:r>
              <a:rPr lang="en-US" altLang="en-US"/>
              <a:t>struktur</a:t>
            </a:r>
          </a:p>
        </p:txBody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Struktury lze dynamicky alokovat pomocí malloc()</a:t>
            </a:r>
          </a:p>
          <a:p>
            <a:pPr lvl="1" eaLnBrk="1" hangingPunct="1"/>
            <a:r>
              <a:rPr lang="cs-CZ" altLang="en-US"/>
              <a:t>stejně jako jiné datové typy</a:t>
            </a:r>
          </a:p>
          <a:p>
            <a:pPr eaLnBrk="1" hangingPunct="1"/>
            <a:r>
              <a:rPr lang="cs-CZ" altLang="en-US"/>
              <a:t>Do jedné proměnné:</a:t>
            </a:r>
            <a:endParaRPr lang="en-US" altLang="en-US"/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cs-CZ" altLang="en-US" sz="2000" b="1">
                <a:solidFill>
                  <a:srgbClr val="000000"/>
                </a:solidFill>
                <a:latin typeface="Courier New" pitchFamily="49" charset="0"/>
              </a:rPr>
              <a:t> NULL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lvl="1" eaLnBrk="1" hangingPunct="1"/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cs-CZ" altLang="en-US" sz="2000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malloc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sizeof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cs-CZ" altLang="en-US" sz="2000">
              <a:latin typeface="Courier New" pitchFamily="49" charset="0"/>
            </a:endParaRPr>
          </a:p>
          <a:p>
            <a:pPr eaLnBrk="1" hangingPunct="1"/>
            <a:r>
              <a:rPr lang="en-US" altLang="en-US"/>
              <a:t>D</a:t>
            </a:r>
            <a:r>
              <a:rPr lang="cs-CZ" altLang="en-US"/>
              <a:t>o pole ukazatelů</a:t>
            </a:r>
            <a:endParaRPr lang="en-US" altLang="en-US"/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avatars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10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2000">
              <a:solidFill>
                <a:srgbClr val="808080"/>
              </a:solidFill>
              <a:latin typeface="Courier New" pitchFamily="49" charset="0"/>
            </a:endParaRPr>
          </a:p>
          <a:p>
            <a:pPr lvl="1" eaLnBrk="1" hangingPunct="1"/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avatars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]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malloc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sizeof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cs-CZ" altLang="en-US" sz="2000" b="1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Operátor </a:t>
            </a:r>
            <a:r>
              <a:rPr lang="en-US" altLang="en-US">
                <a:latin typeface="Courier New" pitchFamily="49" charset="0"/>
              </a:rPr>
              <a:t>-&gt;</a:t>
            </a:r>
            <a:r>
              <a:rPr lang="cs-CZ" altLang="en-US"/>
              <a:t> vs. operátor </a:t>
            </a:r>
            <a:r>
              <a:rPr lang="cs-CZ" altLang="en-US">
                <a:latin typeface="Courier New" pitchFamily="49" charset="0"/>
              </a:rPr>
              <a:t>.</a:t>
            </a:r>
            <a:endParaRPr lang="en-US" altLang="en-US">
              <a:latin typeface="Courier New" pitchFamily="49" charset="0"/>
            </a:endParaRPr>
          </a:p>
        </p:txBody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Operátor </a:t>
            </a:r>
            <a:r>
              <a:rPr lang="cs-CZ" altLang="en-US" sz="2400">
                <a:solidFill>
                  <a:schemeClr val="accent2"/>
                </a:solidFill>
                <a:latin typeface="Courier New" pitchFamily="49" charset="0"/>
              </a:rPr>
              <a:t>.</a:t>
            </a:r>
            <a:r>
              <a:rPr lang="cs-CZ" altLang="en-US" sz="2400"/>
              <a:t> se použije pro přístup k položkám </a:t>
            </a:r>
            <a:r>
              <a:rPr lang="en-US" altLang="en-US" sz="2400"/>
              <a:t>struktury</a:t>
            </a:r>
            <a:endParaRPr lang="cs-CZ" altLang="en-US" sz="2400"/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000">
              <a:solidFill>
                <a:srgbClr val="808080"/>
              </a:solidFill>
              <a:latin typeface="Courier New" pitchFamily="49" charset="0"/>
            </a:endParaRPr>
          </a:p>
          <a:p>
            <a:pPr lvl="1" eaLnBrk="1" hangingPunct="1"/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myAvatar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.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10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endParaRPr lang="cs-CZ" altLang="en-US" sz="2000">
              <a:latin typeface="Courier New" pitchFamily="49" charset="0"/>
            </a:endParaRPr>
          </a:p>
          <a:p>
            <a:pPr eaLnBrk="1" hangingPunct="1"/>
            <a:r>
              <a:rPr lang="cs-CZ" altLang="en-US" sz="2400"/>
              <a:t>Pokud </a:t>
            </a:r>
            <a:r>
              <a:rPr lang="en-US" altLang="en-US" sz="2400"/>
              <a:t>strukturu alokujeme dynamicky, </a:t>
            </a:r>
            <a:r>
              <a:rPr lang="cs-CZ" altLang="en-US" sz="2400"/>
              <a:t>máme ukazatel na </a:t>
            </a:r>
            <a:r>
              <a:rPr lang="en-US" altLang="en-US" sz="2400"/>
              <a:t>strukturu</a:t>
            </a:r>
            <a:endParaRPr lang="cs-CZ" altLang="en-US" sz="2400"/>
          </a:p>
          <a:p>
            <a:pPr lvl="1" eaLnBrk="1" hangingPunct="1"/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pMyAvatar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malloc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sizeof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en-US" altLang="en-US" sz="2000">
              <a:solidFill>
                <a:srgbClr val="808080"/>
              </a:solidFill>
              <a:latin typeface="Courier New" pitchFamily="49" charset="0"/>
            </a:endParaRPr>
          </a:p>
          <a:p>
            <a:pPr lvl="1" eaLnBrk="1" hangingPunct="1"/>
            <a:r>
              <a:rPr lang="cs-CZ" altLang="en-US" sz="2000"/>
              <a:t>operátor </a:t>
            </a:r>
            <a:r>
              <a:rPr lang="cs-CZ" altLang="en-US" sz="2000">
                <a:solidFill>
                  <a:schemeClr val="accent2"/>
                </a:solidFill>
                <a:latin typeface="Courier New" pitchFamily="49" charset="0"/>
              </a:rPr>
              <a:t>.</a:t>
            </a:r>
            <a:r>
              <a:rPr lang="en-US" altLang="en-US" sz="2000"/>
              <a:t> nelze </a:t>
            </a:r>
            <a:r>
              <a:rPr lang="cs-CZ" altLang="en-US" sz="2000"/>
              <a:t>přímo použít </a:t>
            </a:r>
            <a:endParaRPr lang="en-US" altLang="en-US" sz="2000"/>
          </a:p>
          <a:p>
            <a:pPr lvl="1" eaLnBrk="1" hangingPunct="1"/>
            <a:r>
              <a:rPr lang="cs-CZ" altLang="en-US" sz="2000"/>
              <a:t>musíme </a:t>
            </a:r>
            <a:r>
              <a:rPr lang="en-US" altLang="en-US" sz="2000"/>
              <a:t>nejprve derefe</a:t>
            </a:r>
            <a:r>
              <a:rPr lang="cs-CZ" altLang="en-US" sz="2000"/>
              <a:t>re</a:t>
            </a:r>
            <a:r>
              <a:rPr lang="en-US" altLang="en-US" sz="2000"/>
              <a:t>ncovat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pMyAvatar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).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10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endParaRPr lang="cs-CZ" altLang="en-US" sz="2000"/>
          </a:p>
          <a:p>
            <a:pPr eaLnBrk="1" hangingPunct="1"/>
            <a:r>
              <a:rPr lang="en-US" altLang="en-US" sz="2400"/>
              <a:t>Pro </a:t>
            </a:r>
            <a:r>
              <a:rPr lang="cs-CZ" altLang="en-US" sz="2400"/>
              <a:t>zjednodušení je dostupný operátor </a:t>
            </a:r>
            <a:r>
              <a:rPr lang="en-US" altLang="en-US" sz="2400" b="1">
                <a:solidFill>
                  <a:schemeClr val="accent2"/>
                </a:solidFill>
                <a:latin typeface="Courier New" pitchFamily="49" charset="0"/>
              </a:rPr>
              <a:t>-&gt;</a:t>
            </a:r>
            <a:endParaRPr lang="cs-CZ" altLang="en-US" sz="2400" b="1">
              <a:solidFill>
                <a:schemeClr val="accent2"/>
              </a:solidFill>
              <a:latin typeface="Courier New" pitchFamily="49" charset="0"/>
            </a:endParaRPr>
          </a:p>
          <a:p>
            <a:pPr lvl="1" eaLnBrk="1" hangingPunct="1"/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pStruct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).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atribut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pStruct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-&gt;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atribut</a:t>
            </a:r>
            <a:endParaRPr lang="en-US" altLang="en-US" sz="2000">
              <a:solidFill>
                <a:srgbClr val="808080"/>
              </a:solidFill>
              <a:latin typeface="Courier New" pitchFamily="49" charset="0"/>
            </a:endParaRPr>
          </a:p>
          <a:p>
            <a:pPr lvl="1" eaLnBrk="1" hangingPunct="1"/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pMyAvatar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-&gt;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energy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10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00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/>
            <a:endParaRPr lang="en-US" altLang="en-US" sz="24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Organizační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-</a:t>
            </a:r>
            <a:r>
              <a:rPr lang="cs-CZ" sz="2000" dirty="0" err="1"/>
              <a:t>lm</a:t>
            </a:r>
            <a:r>
              <a:rPr lang="cs-CZ" sz="2000" dirty="0"/>
              <a:t> přepínač (matematická knihovna) je nyní defaultně zapnutý pro vaše odevzdání</a:t>
            </a:r>
          </a:p>
          <a:p>
            <a:r>
              <a:rPr lang="cs-CZ" sz="2000" dirty="0"/>
              <a:t>Využití </a:t>
            </a:r>
            <a:r>
              <a:rPr lang="cs-CZ" sz="2000" dirty="0" err="1"/>
              <a:t>Valgrindu</a:t>
            </a:r>
            <a:r>
              <a:rPr lang="cs-CZ" sz="2000" dirty="0"/>
              <a:t> při opravě domácích úkolů   </a:t>
            </a:r>
          </a:p>
          <a:p>
            <a:pPr lvl="1"/>
            <a:r>
              <a:rPr lang="cs-CZ" sz="1800" dirty="0" err="1"/>
              <a:t>Valgrind</a:t>
            </a:r>
            <a:r>
              <a:rPr lang="cs-CZ" sz="1800" dirty="0"/>
              <a:t> je důležitý pomocný nástroj pro zlepšení implementace (</a:t>
            </a:r>
            <a:r>
              <a:rPr lang="cs-CZ" sz="1800" dirty="0" err="1"/>
              <a:t>memory</a:t>
            </a:r>
            <a:r>
              <a:rPr lang="cs-CZ" sz="1800" dirty="0"/>
              <a:t> </a:t>
            </a:r>
            <a:r>
              <a:rPr lang="cs-CZ" sz="1800" dirty="0" err="1"/>
              <a:t>leaks</a:t>
            </a:r>
            <a:r>
              <a:rPr lang="cs-CZ" sz="1800" dirty="0"/>
              <a:t>, neinicializované proměnné, zápisy mimo alokované pole…)</a:t>
            </a:r>
          </a:p>
          <a:p>
            <a:r>
              <a:rPr lang="cs-CZ" sz="2000" dirty="0" err="1"/>
              <a:t>Valgrind</a:t>
            </a:r>
            <a:r>
              <a:rPr lang="cs-CZ" sz="2000" dirty="0"/>
              <a:t> je spouštěn v průběhu testů Kontrem (</a:t>
            </a:r>
            <a:r>
              <a:rPr lang="en-GB" sz="2000" dirty="0"/>
              <a:t>&gt;</a:t>
            </a:r>
            <a:r>
              <a:rPr lang="cs-CZ" sz="2000" dirty="0"/>
              <a:t>HW03)</a:t>
            </a:r>
          </a:p>
          <a:p>
            <a:pPr lvl="1"/>
            <a:r>
              <a:rPr lang="cs-CZ" sz="1800" dirty="0"/>
              <a:t>Pokud je nalezen problém, obdržíte za daný test pouze 3</a:t>
            </a:r>
            <a:r>
              <a:rPr lang="en-GB" sz="1800" dirty="0"/>
              <a:t>/</a:t>
            </a:r>
            <a:r>
              <a:rPr lang="cs-CZ" sz="1800" dirty="0"/>
              <a:t>5 bodů získaných za funkčnost</a:t>
            </a:r>
            <a:endParaRPr lang="en-GB" sz="1800" dirty="0"/>
          </a:p>
          <a:p>
            <a:pPr lvl="1"/>
            <a:r>
              <a:rPr lang="cs-CZ" sz="1800" dirty="0"/>
              <a:t>Využívejte </a:t>
            </a:r>
            <a:r>
              <a:rPr lang="cs-CZ" sz="1800" dirty="0" err="1"/>
              <a:t>Valgrind</a:t>
            </a:r>
            <a:r>
              <a:rPr lang="cs-CZ" sz="1800" dirty="0"/>
              <a:t> pro kontrolu vašich programů (během všech vašich implementovaných testů</a:t>
            </a:r>
            <a:r>
              <a:rPr lang="en-GB" sz="1800" dirty="0"/>
              <a:t>!</a:t>
            </a:r>
            <a:r>
              <a:rPr lang="cs-CZ" sz="1800" dirty="0"/>
              <a:t>)</a:t>
            </a:r>
            <a:endParaRPr lang="en-GB" sz="1800" dirty="0"/>
          </a:p>
          <a:p>
            <a:r>
              <a:rPr lang="en-GB" sz="2000" dirty="0"/>
              <a:t>HW03 m</a:t>
            </a:r>
            <a:r>
              <a:rPr lang="cs-CZ" sz="2000" dirty="0"/>
              <a:t>á 3 týdny na vypracování, ale začněte pracovat zavčas</a:t>
            </a:r>
          </a:p>
          <a:p>
            <a:pPr lvl="1"/>
            <a:r>
              <a:rPr lang="cs-CZ" sz="1800" dirty="0"/>
              <a:t>Dynamická alokace se vždy obtížněji ladí</a:t>
            </a:r>
          </a:p>
          <a:p>
            <a:pPr lvl="1"/>
            <a:r>
              <a:rPr lang="cs-CZ" sz="1800" dirty="0" err="1"/>
              <a:t>Vnitrosemestrálka</a:t>
            </a:r>
            <a:endParaRPr lang="cs-CZ" sz="1800" dirty="0"/>
          </a:p>
          <a:p>
            <a:pPr lvl="1"/>
            <a:endParaRPr lang="en-GB" sz="18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16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>
                <a:solidFill>
                  <a:schemeClr val="bg2"/>
                </a:solidFill>
              </a:rPr>
              <a:t>typedef</a:t>
            </a:r>
            <a:r>
              <a:rPr lang="cs-CZ" altLang="en-US">
                <a:solidFill>
                  <a:schemeClr val="bg2"/>
                </a:solidFill>
              </a:rPr>
              <a:t> </a:t>
            </a: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typedef</a:t>
            </a:r>
          </a:p>
        </p:txBody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altLang="en-US" sz="2000"/>
              <a:t>Jak zavést nový datový typ použitelný v deklaraci proměnných?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b="1">
                <a:solidFill>
                  <a:srgbClr val="00007F"/>
                </a:solidFill>
                <a:latin typeface="Verdana" pitchFamily="34" charset="0"/>
              </a:rPr>
              <a:t>typedef</a:t>
            </a:r>
            <a:r>
              <a:rPr lang="en-US" altLang="en-US" sz="18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>
                <a:solidFill>
                  <a:srgbClr val="FF3300"/>
                </a:solidFill>
                <a:latin typeface="Verdana" pitchFamily="34" charset="0"/>
              </a:rPr>
              <a:t>typ</a:t>
            </a:r>
            <a:r>
              <a:rPr lang="en-US" altLang="en-US" sz="18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>
                <a:solidFill>
                  <a:srgbClr val="00CC00"/>
                </a:solidFill>
                <a:latin typeface="Verdana" pitchFamily="34" charset="0"/>
              </a:rPr>
              <a:t>nové_synonymum</a:t>
            </a:r>
            <a:r>
              <a:rPr lang="en-US" altLang="en-US" sz="1800" b="1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cs-CZ" altLang="en-US" sz="1800" b="1">
              <a:solidFill>
                <a:srgbClr val="000000"/>
              </a:solidFill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cs-CZ" altLang="en-US" sz="2000">
                <a:latin typeface="Verdana" pitchFamily="34" charset="0"/>
              </a:rPr>
              <a:t>Ukázky</a:t>
            </a:r>
            <a:endParaRPr lang="en-US" altLang="en-US" sz="2000">
              <a:latin typeface="Verdana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typedef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muj_integer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solidFill>
                <a:srgbClr val="808080"/>
              </a:solidFill>
              <a:latin typeface="Courier New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typedef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1800">
                <a:solidFill>
                  <a:srgbClr val="007F7F"/>
                </a:solidFill>
                <a:latin typeface="Courier New" pitchFamily="49" charset="0"/>
              </a:rPr>
              <a:t>8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][</a:t>
            </a:r>
            <a:r>
              <a:rPr lang="en-US" altLang="en-US" sz="1800">
                <a:solidFill>
                  <a:srgbClr val="007F7F"/>
                </a:solidFill>
                <a:latin typeface="Courier New" pitchFamily="49" charset="0"/>
              </a:rPr>
              <a:t>8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][</a:t>
            </a:r>
            <a:r>
              <a:rPr lang="en-US" altLang="en-US" sz="1800">
                <a:solidFill>
                  <a:srgbClr val="007F7F"/>
                </a:solidFill>
                <a:latin typeface="Courier New" pitchFamily="49" charset="0"/>
              </a:rPr>
              <a:t>8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]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cube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1800">
                <a:latin typeface="Courier New" pitchFamily="49" charset="0"/>
              </a:rPr>
              <a:t>cube myCube</a:t>
            </a:r>
            <a:r>
              <a:rPr lang="en-US" altLang="en-US" sz="1800">
                <a:latin typeface="Courier New" pitchFamily="49" charset="0"/>
              </a:rPr>
              <a:t>;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typedef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avatar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avatar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myAvat1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solidFill>
                <a:srgbClr val="808080"/>
              </a:solidFill>
              <a:latin typeface="Courier New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typedef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avatar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pAvatar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pAvatar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pMyAvat1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cs-CZ" altLang="en-US" sz="180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cs-CZ" altLang="en-US" sz="2000"/>
              <a:t>Vhodné využití pro: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800"/>
              <a:t>zkrácení zápisu dlouhých typů (</a:t>
            </a:r>
            <a:r>
              <a:rPr lang="en-US" altLang="en-US" sz="1800"/>
              <a:t>nap</a:t>
            </a:r>
            <a:r>
              <a:rPr lang="cs-CZ" altLang="en-US" sz="1800"/>
              <a:t>ř. </a:t>
            </a: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1800">
                <a:solidFill>
                  <a:srgbClr val="007F7F"/>
                </a:solidFill>
                <a:latin typeface="Courier New" pitchFamily="49" charset="0"/>
              </a:rPr>
              <a:t>8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][</a:t>
            </a:r>
            <a:r>
              <a:rPr lang="en-US" altLang="en-US" sz="1800">
                <a:solidFill>
                  <a:srgbClr val="007F7F"/>
                </a:solidFill>
                <a:latin typeface="Courier New" pitchFamily="49" charset="0"/>
              </a:rPr>
              <a:t>8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][</a:t>
            </a:r>
            <a:r>
              <a:rPr lang="en-US" altLang="en-US" sz="1800">
                <a:solidFill>
                  <a:srgbClr val="007F7F"/>
                </a:solidFill>
                <a:latin typeface="Courier New" pitchFamily="49" charset="0"/>
              </a:rPr>
              <a:t>8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]</a:t>
            </a:r>
            <a:r>
              <a:rPr lang="cs-CZ" altLang="en-US" sz="1800"/>
              <a:t>) 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800"/>
              <a:t>abstrakce od konkrétního typu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typedef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return_value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solidFill>
                <a:srgbClr val="808080"/>
              </a:solidFill>
              <a:latin typeface="Courier New" pitchFamily="49" charset="0"/>
            </a:endParaRPr>
          </a:p>
          <a:p>
            <a:pPr lvl="2" eaLnBrk="1" hangingPunct="1">
              <a:lnSpc>
                <a:spcPct val="80000"/>
              </a:lnSpc>
            </a:pP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typedef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node_value</a:t>
            </a:r>
            <a:r>
              <a:rPr lang="en-US" altLang="en-US" sz="18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solidFill>
                <a:srgbClr val="808080"/>
              </a:solidFill>
              <a:latin typeface="Courier New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cs-CZ" altLang="en-US" sz="1800"/>
              <a:t>odstranění nutnosti psát</a:t>
            </a:r>
            <a:r>
              <a:rPr lang="en-US" altLang="en-US" sz="1800"/>
              <a:t> struct, union, enum</a:t>
            </a:r>
            <a:r>
              <a:rPr lang="cs-CZ" altLang="en-US" sz="1800"/>
              <a:t> </a:t>
            </a:r>
            <a:r>
              <a:rPr lang="en-US" altLang="en-US" sz="1800"/>
              <a:t>u deklarace </a:t>
            </a:r>
            <a:r>
              <a:rPr lang="cs-CZ" altLang="en-US" sz="1800"/>
              <a:t>proměnné</a:t>
            </a:r>
            <a:endParaRPr lang="en-US" altLang="en-US" sz="1800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81000" y="5334000"/>
            <a:ext cx="8318500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typedef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pNext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value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;}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node_t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cs-CZ" altLang="en-US" sz="18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 b="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node_t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node1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7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714754" name="Rectangle 2"/>
          <p:cNvSpPr>
            <a:spLocks noChangeArrowheads="1"/>
          </p:cNvSpPr>
          <p:nvPr/>
        </p:nvSpPr>
        <p:spPr bwMode="auto">
          <a:xfrm>
            <a:off x="2514600" y="4572000"/>
            <a:ext cx="6172200" cy="1752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714755" name="Rectangle 3"/>
          <p:cNvSpPr>
            <a:spLocks noChangeArrowheads="1"/>
          </p:cNvSpPr>
          <p:nvPr/>
        </p:nvSpPr>
        <p:spPr bwMode="auto">
          <a:xfrm>
            <a:off x="2514600" y="6375400"/>
            <a:ext cx="6172200" cy="4572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/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Kombinace typedef + struct</a:t>
            </a:r>
          </a:p>
        </p:txBody>
      </p:sp>
      <p:sp>
        <p:nvSpPr>
          <p:cNvPr id="7147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24863" cy="4824413"/>
          </a:xfrm>
        </p:spPr>
        <p:txBody>
          <a:bodyPr/>
          <a:lstStyle/>
          <a:p>
            <a:pPr eaLnBrk="1" hangingPunct="1"/>
            <a:endParaRPr lang="en-US" altLang="en-US" b="1">
              <a:solidFill>
                <a:srgbClr val="00007F"/>
              </a:solidFill>
            </a:endParaRPr>
          </a:p>
          <a:p>
            <a:pPr eaLnBrk="1" hangingPunct="1"/>
            <a:endParaRPr lang="en-US" altLang="en-US" b="1">
              <a:solidFill>
                <a:srgbClr val="00007F"/>
              </a:solidFill>
            </a:endParaRPr>
          </a:p>
          <a:p>
            <a:pPr eaLnBrk="1" hangingPunct="1"/>
            <a:endParaRPr lang="en-US" altLang="en-US" b="1">
              <a:solidFill>
                <a:srgbClr val="00007F"/>
              </a:solidFill>
            </a:endParaRPr>
          </a:p>
          <a:p>
            <a:pPr eaLnBrk="1" hangingPunct="1"/>
            <a:endParaRPr lang="en-US" altLang="en-US" b="1">
              <a:solidFill>
                <a:srgbClr val="00007F"/>
              </a:solidFill>
            </a:endParaRPr>
          </a:p>
          <a:p>
            <a:pPr eaLnBrk="1" hangingPunct="1"/>
            <a:r>
              <a:rPr lang="en-US" altLang="en-US" b="1">
                <a:solidFill>
                  <a:srgbClr val="00007F"/>
                </a:solidFill>
                <a:latin typeface="Courier New" pitchFamily="49" charset="0"/>
              </a:rPr>
              <a:t>typedef</a:t>
            </a:r>
            <a:r>
              <a:rPr lang="cs-CZ" altLang="en-US" b="1">
                <a:solidFill>
                  <a:srgbClr val="00007F"/>
                </a:solidFill>
                <a:latin typeface="Courier New" pitchFamily="49" charset="0"/>
              </a:rPr>
              <a:t> </a:t>
            </a:r>
            <a:r>
              <a:rPr lang="cs-CZ" altLang="en-US" b="1">
                <a:solidFill>
                  <a:srgbClr val="FF3300"/>
                </a:solidFill>
                <a:latin typeface="Courier New" pitchFamily="49" charset="0"/>
              </a:rPr>
              <a:t>starý_typ</a:t>
            </a:r>
            <a:r>
              <a:rPr lang="cs-CZ" altLang="en-US" b="1">
                <a:solidFill>
                  <a:srgbClr val="00007F"/>
                </a:solidFill>
                <a:latin typeface="Courier New" pitchFamily="49" charset="0"/>
              </a:rPr>
              <a:t> </a:t>
            </a:r>
            <a:r>
              <a:rPr lang="cs-CZ" altLang="en-US" b="1">
                <a:solidFill>
                  <a:srgbClr val="00CC00"/>
                </a:solidFill>
                <a:latin typeface="Courier New" pitchFamily="49" charset="0"/>
              </a:rPr>
              <a:t>nový_typ</a:t>
            </a:r>
            <a:r>
              <a:rPr lang="en-US" altLang="en-US" b="1">
                <a:latin typeface="Courier New" pitchFamily="49" charset="0"/>
              </a:rPr>
              <a:t>;</a:t>
            </a:r>
            <a:endParaRPr lang="cs-CZ" altLang="en-US">
              <a:latin typeface="Courier New" pitchFamily="49" charset="0"/>
            </a:endParaRPr>
          </a:p>
        </p:txBody>
      </p:sp>
      <p:sp>
        <p:nvSpPr>
          <p:cNvPr id="714758" name="Text Box 6"/>
          <p:cNvSpPr txBox="1">
            <a:spLocks noChangeArrowheads="1"/>
          </p:cNvSpPr>
          <p:nvPr/>
        </p:nvSpPr>
        <p:spPr bwMode="auto">
          <a:xfrm>
            <a:off x="2743200" y="4200525"/>
            <a:ext cx="5853113" cy="2657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typedef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priority_queue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2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priority_queue_item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first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priority_queue_item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last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uint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size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}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priority_queue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400">
              <a:latin typeface="Courier New" pitchFamily="49" charset="0"/>
            </a:endParaRPr>
          </a:p>
        </p:txBody>
      </p:sp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457200" y="1066800"/>
            <a:ext cx="6583363" cy="2292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priority_queue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2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priority_queue_item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first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priority_queue_item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last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uint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size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};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priority_queue mojePromenna;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4754" grpId="0" animBg="1"/>
      <p:bldP spid="714755" grpId="0" animBg="1"/>
      <p:bldP spid="71475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 dirty="0"/>
              <a:t>PB071 Prednaska 0</a:t>
            </a:r>
            <a:r>
              <a:rPr lang="en-GB" altLang="en-US" dirty="0"/>
              <a:t>7</a:t>
            </a:r>
            <a:r>
              <a:rPr lang="pl-PL" altLang="en-US" dirty="0"/>
              <a:t> – </a:t>
            </a:r>
            <a:r>
              <a:rPr lang="en-GB" altLang="en-US" dirty="0"/>
              <a:t>u</a:t>
            </a:r>
            <a:r>
              <a:rPr lang="cs-CZ" altLang="en-US" dirty="0" err="1"/>
              <a:t>živatelské</a:t>
            </a:r>
            <a:r>
              <a:rPr lang="cs-CZ" altLang="en-US" dirty="0"/>
              <a:t> typy</a:t>
            </a:r>
            <a:endParaRPr lang="en-GB" altLang="en-US" dirty="0"/>
          </a:p>
        </p:txBody>
      </p:sp>
      <p:sp>
        <p:nvSpPr>
          <p:cNvPr id="23555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 | 27.3.2017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3557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70000"/>
            <a:ext cx="8178800" cy="4597400"/>
          </a:xfrm>
        </p:spPr>
      </p:pic>
    </p:spTree>
    <p:extLst>
      <p:ext uri="{BB962C8B-B14F-4D97-AF65-F5344CB8AC3E}">
        <p14:creationId xmlns:p14="http://schemas.microsoft.com/office/powerpoint/2010/main" val="42346713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Dynamická alokace – zřetězený seznam</a:t>
            </a:r>
            <a:endParaRPr lang="en-US" altLang="en-US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Viz. předchozí přednáška </a:t>
            </a:r>
          </a:p>
          <a:p>
            <a:pPr eaLnBrk="1" hangingPunct="1"/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pNext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value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 sz="2000">
              <a:latin typeface="Courier New" pitchFamily="49" charset="0"/>
            </a:endParaRPr>
          </a:p>
          <a:p>
            <a:pPr eaLnBrk="1" hangingPunct="1"/>
            <a:r>
              <a:rPr lang="cs-CZ" altLang="en-US" sz="2400"/>
              <a:t>Položky seznamu jsou dynamicky alokované struktury</a:t>
            </a:r>
            <a:endParaRPr lang="en-US" altLang="en-US" sz="2400"/>
          </a:p>
          <a:p>
            <a:pPr eaLnBrk="1" hangingPunct="1"/>
            <a:endParaRPr lang="en-US" altLang="en-US" sz="2400"/>
          </a:p>
        </p:txBody>
      </p:sp>
      <p:grpSp>
        <p:nvGrpSpPr>
          <p:cNvPr id="670724" name="Group 4"/>
          <p:cNvGrpSpPr>
            <a:grpSpLocks/>
          </p:cNvGrpSpPr>
          <p:nvPr/>
        </p:nvGrpSpPr>
        <p:grpSpPr bwMode="auto">
          <a:xfrm>
            <a:off x="685800" y="3505200"/>
            <a:ext cx="2590800" cy="381000"/>
            <a:chOff x="336" y="1440"/>
            <a:chExt cx="1632" cy="240"/>
          </a:xfrm>
        </p:grpSpPr>
        <p:sp>
          <p:nvSpPr>
            <p:cNvPr id="24602" name="Rectangle 5"/>
            <p:cNvSpPr>
              <a:spLocks noChangeArrowheads="1"/>
            </p:cNvSpPr>
            <p:nvPr/>
          </p:nvSpPr>
          <p:spPr bwMode="auto">
            <a:xfrm>
              <a:off x="336" y="1440"/>
              <a:ext cx="816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>
                  <a:latin typeface="Courier New" pitchFamily="49" charset="0"/>
                </a:rPr>
                <a:t>0x...</a:t>
              </a:r>
              <a:endParaRPr lang="en-US" altLang="en-US" sz="1400" b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24603" name="Rectangle 6"/>
            <p:cNvSpPr>
              <a:spLocks noChangeArrowheads="1"/>
            </p:cNvSpPr>
            <p:nvPr/>
          </p:nvSpPr>
          <p:spPr bwMode="auto">
            <a:xfrm>
              <a:off x="1152" y="1440"/>
              <a:ext cx="816" cy="24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/>
                <a:t>13</a:t>
              </a:r>
              <a:endParaRPr lang="en-US" altLang="en-US" sz="1400"/>
            </a:p>
          </p:txBody>
        </p:sp>
      </p:grpSp>
      <p:cxnSp>
        <p:nvCxnSpPr>
          <p:cNvPr id="670727" name="AutoShape 7"/>
          <p:cNvCxnSpPr>
            <a:cxnSpLocks noChangeShapeType="1"/>
            <a:stCxn id="24602" idx="2"/>
            <a:endCxn id="24598" idx="1"/>
          </p:cNvCxnSpPr>
          <p:nvPr/>
        </p:nvCxnSpPr>
        <p:spPr bwMode="auto">
          <a:xfrm rot="16200000" flipH="1">
            <a:off x="2781300" y="2438400"/>
            <a:ext cx="1028700" cy="39243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0728" name="AutoShape 8"/>
          <p:cNvCxnSpPr>
            <a:cxnSpLocks noChangeShapeType="1"/>
            <a:stCxn id="24598" idx="2"/>
            <a:endCxn id="24600" idx="1"/>
          </p:cNvCxnSpPr>
          <p:nvPr/>
        </p:nvCxnSpPr>
        <p:spPr bwMode="auto">
          <a:xfrm rot="16200000" flipV="1">
            <a:off x="4191000" y="3390900"/>
            <a:ext cx="1485900" cy="1943100"/>
          </a:xfrm>
          <a:prstGeom prst="curvedConnector4">
            <a:avLst>
              <a:gd name="adj1" fmla="val -15384"/>
              <a:gd name="adj2" fmla="val 11176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70729" name="Group 9"/>
          <p:cNvGrpSpPr>
            <a:grpSpLocks/>
          </p:cNvGrpSpPr>
          <p:nvPr/>
        </p:nvGrpSpPr>
        <p:grpSpPr bwMode="auto">
          <a:xfrm>
            <a:off x="3962400" y="3429000"/>
            <a:ext cx="2590800" cy="381000"/>
            <a:chOff x="336" y="1440"/>
            <a:chExt cx="1632" cy="240"/>
          </a:xfrm>
        </p:grpSpPr>
        <p:sp>
          <p:nvSpPr>
            <p:cNvPr id="24600" name="Rectangle 10"/>
            <p:cNvSpPr>
              <a:spLocks noChangeArrowheads="1"/>
            </p:cNvSpPr>
            <p:nvPr/>
          </p:nvSpPr>
          <p:spPr bwMode="auto">
            <a:xfrm>
              <a:off x="336" y="1440"/>
              <a:ext cx="816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>
                  <a:latin typeface="Courier New" pitchFamily="49" charset="0"/>
                </a:rPr>
                <a:t>0x...</a:t>
              </a:r>
              <a:endParaRPr lang="en-US" altLang="en-US" sz="1400" b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24601" name="Rectangle 11"/>
            <p:cNvSpPr>
              <a:spLocks noChangeArrowheads="1"/>
            </p:cNvSpPr>
            <p:nvPr/>
          </p:nvSpPr>
          <p:spPr bwMode="auto">
            <a:xfrm>
              <a:off x="1152" y="1440"/>
              <a:ext cx="816" cy="24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/>
                <a:t>13</a:t>
              </a:r>
              <a:endParaRPr lang="en-US" altLang="en-US" sz="1400"/>
            </a:p>
          </p:txBody>
        </p:sp>
      </p:grpSp>
      <p:grpSp>
        <p:nvGrpSpPr>
          <p:cNvPr id="670732" name="Group 12"/>
          <p:cNvGrpSpPr>
            <a:grpSpLocks/>
          </p:cNvGrpSpPr>
          <p:nvPr/>
        </p:nvGrpSpPr>
        <p:grpSpPr bwMode="auto">
          <a:xfrm>
            <a:off x="5257800" y="4724400"/>
            <a:ext cx="2590800" cy="381000"/>
            <a:chOff x="336" y="1440"/>
            <a:chExt cx="1632" cy="240"/>
          </a:xfrm>
        </p:grpSpPr>
        <p:sp>
          <p:nvSpPr>
            <p:cNvPr id="24598" name="Rectangle 13"/>
            <p:cNvSpPr>
              <a:spLocks noChangeArrowheads="1"/>
            </p:cNvSpPr>
            <p:nvPr/>
          </p:nvSpPr>
          <p:spPr bwMode="auto">
            <a:xfrm>
              <a:off x="336" y="1440"/>
              <a:ext cx="816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>
                  <a:latin typeface="Courier New" pitchFamily="49" charset="0"/>
                </a:rPr>
                <a:t>0x...</a:t>
              </a:r>
              <a:endParaRPr lang="en-US" altLang="en-US" sz="1400" b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24599" name="Rectangle 14"/>
            <p:cNvSpPr>
              <a:spLocks noChangeArrowheads="1"/>
            </p:cNvSpPr>
            <p:nvPr/>
          </p:nvSpPr>
          <p:spPr bwMode="auto">
            <a:xfrm>
              <a:off x="1152" y="1440"/>
              <a:ext cx="816" cy="24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/>
                <a:t>7</a:t>
              </a:r>
              <a:endParaRPr lang="en-US" altLang="en-US" sz="1400"/>
            </a:p>
          </p:txBody>
        </p:sp>
      </p:grpSp>
      <p:grpSp>
        <p:nvGrpSpPr>
          <p:cNvPr id="670735" name="Group 15"/>
          <p:cNvGrpSpPr>
            <a:grpSpLocks/>
          </p:cNvGrpSpPr>
          <p:nvPr/>
        </p:nvGrpSpPr>
        <p:grpSpPr bwMode="auto">
          <a:xfrm>
            <a:off x="762000" y="5181600"/>
            <a:ext cx="2590800" cy="381000"/>
            <a:chOff x="336" y="1440"/>
            <a:chExt cx="1632" cy="240"/>
          </a:xfrm>
        </p:grpSpPr>
        <p:sp>
          <p:nvSpPr>
            <p:cNvPr id="24596" name="Rectangle 16"/>
            <p:cNvSpPr>
              <a:spLocks noChangeArrowheads="1"/>
            </p:cNvSpPr>
            <p:nvPr/>
          </p:nvSpPr>
          <p:spPr bwMode="auto">
            <a:xfrm>
              <a:off x="336" y="1440"/>
              <a:ext cx="816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>
                  <a:latin typeface="Courier New" pitchFamily="49" charset="0"/>
                </a:rPr>
                <a:t>0x...</a:t>
              </a:r>
              <a:endParaRPr lang="en-US" altLang="en-US" sz="1400" b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24597" name="Rectangle 17"/>
            <p:cNvSpPr>
              <a:spLocks noChangeArrowheads="1"/>
            </p:cNvSpPr>
            <p:nvPr/>
          </p:nvSpPr>
          <p:spPr bwMode="auto">
            <a:xfrm>
              <a:off x="1152" y="1440"/>
              <a:ext cx="816" cy="24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/>
                <a:t>154</a:t>
              </a:r>
              <a:endParaRPr lang="en-US" altLang="en-US" sz="1400"/>
            </a:p>
          </p:txBody>
        </p:sp>
      </p:grpSp>
      <p:grpSp>
        <p:nvGrpSpPr>
          <p:cNvPr id="670738" name="Group 18"/>
          <p:cNvGrpSpPr>
            <a:grpSpLocks/>
          </p:cNvGrpSpPr>
          <p:nvPr/>
        </p:nvGrpSpPr>
        <p:grpSpPr bwMode="auto">
          <a:xfrm>
            <a:off x="6248400" y="1295400"/>
            <a:ext cx="2590800" cy="381000"/>
            <a:chOff x="336" y="1440"/>
            <a:chExt cx="1632" cy="240"/>
          </a:xfrm>
        </p:grpSpPr>
        <p:sp>
          <p:nvSpPr>
            <p:cNvPr id="24594" name="Rectangle 19"/>
            <p:cNvSpPr>
              <a:spLocks noChangeArrowheads="1"/>
            </p:cNvSpPr>
            <p:nvPr/>
          </p:nvSpPr>
          <p:spPr bwMode="auto">
            <a:xfrm>
              <a:off x="336" y="1440"/>
              <a:ext cx="816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>
                  <a:latin typeface="Courier New" pitchFamily="49" charset="0"/>
                </a:rPr>
                <a:t>0x...</a:t>
              </a:r>
              <a:endParaRPr lang="en-US" altLang="en-US" sz="1400" b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24595" name="Rectangle 20"/>
            <p:cNvSpPr>
              <a:spLocks noChangeArrowheads="1"/>
            </p:cNvSpPr>
            <p:nvPr/>
          </p:nvSpPr>
          <p:spPr bwMode="auto">
            <a:xfrm>
              <a:off x="1152" y="1440"/>
              <a:ext cx="816" cy="24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/>
                <a:t>-45</a:t>
              </a:r>
              <a:endParaRPr lang="en-US" altLang="en-US" sz="1400"/>
            </a:p>
          </p:txBody>
        </p:sp>
      </p:grpSp>
      <p:cxnSp>
        <p:nvCxnSpPr>
          <p:cNvPr id="670741" name="AutoShape 21"/>
          <p:cNvCxnSpPr>
            <a:cxnSpLocks noChangeShapeType="1"/>
            <a:stCxn id="24600" idx="2"/>
            <a:endCxn id="24594" idx="1"/>
          </p:cNvCxnSpPr>
          <p:nvPr/>
        </p:nvCxnSpPr>
        <p:spPr bwMode="auto">
          <a:xfrm rot="5400000" flipH="1" flipV="1">
            <a:off x="4267200" y="1828800"/>
            <a:ext cx="2324100" cy="1638300"/>
          </a:xfrm>
          <a:prstGeom prst="curvedConnector4">
            <a:avLst>
              <a:gd name="adj1" fmla="val -9838"/>
              <a:gd name="adj2" fmla="val 69769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0742" name="AutoShape 22"/>
          <p:cNvCxnSpPr>
            <a:cxnSpLocks noChangeShapeType="1"/>
            <a:stCxn id="24594" idx="2"/>
            <a:endCxn id="24596" idx="1"/>
          </p:cNvCxnSpPr>
          <p:nvPr/>
        </p:nvCxnSpPr>
        <p:spPr bwMode="auto">
          <a:xfrm rot="5400000">
            <a:off x="1981200" y="457200"/>
            <a:ext cx="3695700" cy="6134100"/>
          </a:xfrm>
          <a:prstGeom prst="curvedConnector4">
            <a:avLst>
              <a:gd name="adj1" fmla="val 47421"/>
              <a:gd name="adj2" fmla="val 103727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70743" name="Group 23"/>
          <p:cNvGrpSpPr>
            <a:grpSpLocks/>
          </p:cNvGrpSpPr>
          <p:nvPr/>
        </p:nvGrpSpPr>
        <p:grpSpPr bwMode="auto">
          <a:xfrm>
            <a:off x="5715000" y="5638800"/>
            <a:ext cx="2590800" cy="381000"/>
            <a:chOff x="336" y="1440"/>
            <a:chExt cx="1632" cy="240"/>
          </a:xfrm>
        </p:grpSpPr>
        <p:sp>
          <p:nvSpPr>
            <p:cNvPr id="24592" name="Rectangle 24"/>
            <p:cNvSpPr>
              <a:spLocks noChangeArrowheads="1"/>
            </p:cNvSpPr>
            <p:nvPr/>
          </p:nvSpPr>
          <p:spPr bwMode="auto">
            <a:xfrm>
              <a:off x="336" y="1440"/>
              <a:ext cx="816" cy="24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>
                  <a:latin typeface="Courier New" pitchFamily="49" charset="0"/>
                </a:rPr>
                <a:t>NULL</a:t>
              </a:r>
              <a:endParaRPr lang="en-US" altLang="en-US" sz="1400" b="0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  <p:sp>
          <p:nvSpPr>
            <p:cNvPr id="24593" name="Rectangle 25"/>
            <p:cNvSpPr>
              <a:spLocks noChangeArrowheads="1"/>
            </p:cNvSpPr>
            <p:nvPr/>
          </p:nvSpPr>
          <p:spPr bwMode="auto">
            <a:xfrm>
              <a:off x="1152" y="1440"/>
              <a:ext cx="816" cy="24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F02D32"/>
                </a:buClr>
                <a:buFont typeface="Wingdings" pitchFamily="2" charset="2"/>
                <a:buChar char="l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131313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969696"/>
                </a:buClr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●"/>
                <a:defRPr sz="2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400"/>
                <a:t>0</a:t>
              </a:r>
              <a:endParaRPr lang="en-US" altLang="en-US" sz="1400"/>
            </a:p>
          </p:txBody>
        </p:sp>
      </p:grpSp>
      <p:cxnSp>
        <p:nvCxnSpPr>
          <p:cNvPr id="670746" name="AutoShape 26"/>
          <p:cNvCxnSpPr>
            <a:cxnSpLocks noChangeShapeType="1"/>
            <a:stCxn id="24596" idx="2"/>
            <a:endCxn id="24592" idx="1"/>
          </p:cNvCxnSpPr>
          <p:nvPr/>
        </p:nvCxnSpPr>
        <p:spPr bwMode="auto">
          <a:xfrm rot="16200000" flipH="1">
            <a:off x="3429000" y="3543300"/>
            <a:ext cx="266700" cy="43053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Zřetězený seznam - použití</a:t>
            </a:r>
            <a:endParaRPr lang="en-US" altLang="en-US"/>
          </a:p>
        </p:txBody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/>
              <a:t>Pro velké datové struktury s proměnnou délkou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Pro často se měnící struktury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průběžně vkládáme a ubíráme prvky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Obecně použitelná struktura, pokud nemáme speciální požadavky ani neoptimalizujeme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tj. nejde nám příliš o rychlost, ale zároveň nechceme zbytečně „pomalou“ nebo „velkou“ strukturu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nalezneme často ve standardních knihovnách jazyků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2000" b="1">
                <a:solidFill>
                  <a:srgbClr val="000000"/>
                </a:solidFill>
                <a:latin typeface="Courier New" pitchFamily="49" charset="0"/>
              </a:rPr>
              <a:t>C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++ </a:t>
            </a:r>
            <a:r>
              <a:rPr lang="cs-CZ" altLang="en-US" sz="2000" b="1">
                <a:solidFill>
                  <a:srgbClr val="000000"/>
                </a:solidFill>
                <a:latin typeface="Courier New" pitchFamily="49" charset="0"/>
              </a:rPr>
              <a:t>std::list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&lt;E&gt;</a:t>
            </a:r>
            <a:r>
              <a:rPr lang="cs-CZ" altLang="en-US" sz="2000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Java LinkedList&lt;E&gt;,C# List&lt;E&gt;</a:t>
            </a:r>
            <a:endParaRPr lang="cs-CZ" altLang="en-US" sz="2000" b="1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Nesená hodnota může být složitější struktura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>
                <a:solidFill>
                  <a:srgbClr val="000000"/>
                </a:solidFill>
              </a:rPr>
              <a:t>nejen </a:t>
            </a:r>
            <a:r>
              <a:rPr lang="cs-CZ" altLang="en-US" b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cs-CZ" altLang="en-US">
                <a:solidFill>
                  <a:srgbClr val="000000"/>
                </a:solidFill>
              </a:rPr>
              <a:t>, ale např. celý </a:t>
            </a:r>
            <a:r>
              <a:rPr lang="en-US" altLang="en-US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avatar_t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Zřetězený seznam – typické operace</a:t>
            </a:r>
            <a:endParaRPr lang="en-US" altLang="en-US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Vložení na začátek</a:t>
            </a:r>
            <a:r>
              <a:rPr lang="en-US" altLang="en-US"/>
              <a:t>/</a:t>
            </a:r>
            <a:r>
              <a:rPr lang="cs-CZ" altLang="en-US"/>
              <a:t>konec</a:t>
            </a:r>
          </a:p>
          <a:p>
            <a:pPr eaLnBrk="1" hangingPunct="1"/>
            <a:r>
              <a:rPr lang="cs-CZ" altLang="en-US"/>
              <a:t>Nalezení položky dle hodnoty</a:t>
            </a:r>
          </a:p>
          <a:p>
            <a:pPr eaLnBrk="1" hangingPunct="1"/>
            <a:r>
              <a:rPr lang="cs-CZ" altLang="en-US"/>
              <a:t>Přidání nové hodnoty za</a:t>
            </a:r>
            <a:r>
              <a:rPr lang="en-US" altLang="en-US"/>
              <a:t>/</a:t>
            </a:r>
            <a:r>
              <a:rPr lang="cs-CZ" altLang="en-US"/>
              <a:t>před</a:t>
            </a:r>
            <a:r>
              <a:rPr lang="en-US" altLang="en-US"/>
              <a:t> </a:t>
            </a:r>
            <a:r>
              <a:rPr lang="cs-CZ" altLang="en-US"/>
              <a:t>nalezenou</a:t>
            </a:r>
            <a:r>
              <a:rPr lang="en-US" altLang="en-US"/>
              <a:t> </a:t>
            </a:r>
            <a:r>
              <a:rPr lang="cs-CZ" altLang="en-US"/>
              <a:t>položku</a:t>
            </a:r>
          </a:p>
          <a:p>
            <a:pPr eaLnBrk="1" hangingPunct="1"/>
            <a:r>
              <a:rPr lang="cs-CZ" altLang="en-US"/>
              <a:t>Odstranění nalezené položky</a:t>
            </a:r>
          </a:p>
          <a:p>
            <a:pPr eaLnBrk="1" hangingPunct="1"/>
            <a:r>
              <a:rPr lang="cs-CZ" altLang="en-US"/>
              <a:t>Změna hodnoty položky</a:t>
            </a:r>
          </a:p>
          <a:p>
            <a:pPr eaLnBrk="1" hangingPunct="1"/>
            <a:r>
              <a:rPr lang="cs-CZ" altLang="en-US"/>
              <a:t>Přesun položky na jiné míst</a:t>
            </a:r>
            <a:r>
              <a:rPr lang="en-US" altLang="en-US"/>
              <a:t>o</a:t>
            </a:r>
            <a:endParaRPr lang="cs-CZ" altLang="en-US"/>
          </a:p>
          <a:p>
            <a:pPr eaLnBrk="1" hangingPunct="1"/>
            <a:endParaRPr lang="en-US" altLang="en-US" sz="2400" b="1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Zřetězený seznam - vlastnosti</a:t>
            </a:r>
            <a:endParaRPr lang="en-US" altLang="en-US"/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(Srovnání typicky s dynamicky alokovaným polem)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Výhody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Potenciálně neomezený počet položek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Složitost vložení prvku na začátek</a:t>
            </a:r>
            <a:r>
              <a:rPr lang="en-US" altLang="en-US" sz="2000" dirty="0"/>
              <a:t>/</a:t>
            </a:r>
            <a:r>
              <a:rPr lang="en-US" altLang="en-US" sz="2000" dirty="0" err="1"/>
              <a:t>konec</a:t>
            </a:r>
            <a:r>
              <a:rPr lang="en-US" altLang="en-US" sz="2000" dirty="0"/>
              <a:t>?</a:t>
            </a:r>
            <a:endParaRPr lang="cs-CZ" altLang="en-US" sz="2000" b="1" dirty="0"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Složitost zařazení prvku do </a:t>
            </a:r>
            <a:r>
              <a:rPr lang="cs-CZ" altLang="en-US" sz="2000" dirty="0" err="1"/>
              <a:t>setřízené</a:t>
            </a:r>
            <a:r>
              <a:rPr lang="cs-CZ" altLang="en-US" sz="2000" dirty="0"/>
              <a:t> posloupnosti</a:t>
            </a:r>
            <a:r>
              <a:rPr lang="en-US" altLang="en-US" sz="2000" dirty="0"/>
              <a:t>?</a:t>
            </a:r>
            <a:endParaRPr lang="cs-CZ" altLang="en-US" sz="2000" b="1" dirty="0"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Složitost vložení prvku za daný</a:t>
            </a:r>
            <a:r>
              <a:rPr lang="en-US" altLang="en-US" sz="2000" dirty="0"/>
              <a:t> </a:t>
            </a:r>
            <a:r>
              <a:rPr lang="en-US" altLang="en-US" sz="2000" dirty="0" err="1"/>
              <a:t>prvek</a:t>
            </a:r>
            <a:r>
              <a:rPr lang="en-US" altLang="en-US" sz="2000" dirty="0"/>
              <a:t>?</a:t>
            </a:r>
            <a:endParaRPr lang="cs-CZ" altLang="en-US" sz="2000" b="1" dirty="0"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Složitost daného odstranění prvku</a:t>
            </a:r>
            <a:r>
              <a:rPr lang="en-US" altLang="en-US" sz="2000" dirty="0"/>
              <a:t>?</a:t>
            </a:r>
            <a:endParaRPr lang="cs-CZ" altLang="en-US" sz="2000" b="1" dirty="0"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Složitost nalezení prvku</a:t>
            </a:r>
            <a:r>
              <a:rPr lang="en-US" altLang="en-US" sz="2000" dirty="0"/>
              <a:t>?</a:t>
            </a:r>
            <a:endParaRPr lang="cs-CZ" altLang="en-US" sz="2000" b="1" dirty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Nevýhody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Větší paměťová náročnost (ukazatele)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Není konstantní složitost přístupu na i-</a:t>
            </a:r>
            <a:r>
              <a:rPr lang="cs-CZ" altLang="en-US" sz="2000" dirty="0" err="1"/>
              <a:t>tý</a:t>
            </a:r>
            <a:r>
              <a:rPr lang="cs-CZ" altLang="en-US" sz="2000" dirty="0"/>
              <a:t> prvek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Není vhodné pro dotazy typu klíč </a:t>
            </a:r>
            <a:r>
              <a:rPr lang="en-US" altLang="en-US" sz="2000" dirty="0">
                <a:sym typeface="Symbol" pitchFamily="18" charset="2"/>
              </a:rPr>
              <a:t></a:t>
            </a:r>
            <a:r>
              <a:rPr lang="cs-CZ" altLang="en-US" sz="2000" dirty="0">
                <a:sym typeface="Symbol" pitchFamily="18" charset="2"/>
              </a:rPr>
              <a:t> </a:t>
            </a:r>
            <a:r>
              <a:rPr lang="cs-CZ" altLang="en-US" sz="2000" dirty="0"/>
              <a:t>hodnota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Vložení hodnoty je sice </a:t>
            </a:r>
            <a:r>
              <a:rPr lang="cs-CZ" altLang="en-US" sz="2000" b="1" dirty="0">
                <a:latin typeface="Courier New" pitchFamily="49" charset="0"/>
              </a:rPr>
              <a:t>O(1)</a:t>
            </a:r>
            <a:r>
              <a:rPr lang="cs-CZ" altLang="en-US" sz="2000" dirty="0">
                <a:latin typeface="Courier New" pitchFamily="49" charset="0"/>
              </a:rPr>
              <a:t>,</a:t>
            </a:r>
            <a:r>
              <a:rPr lang="cs-CZ" altLang="en-US" sz="2000" dirty="0"/>
              <a:t> ale náročnější než </a:t>
            </a:r>
            <a:r>
              <a:rPr lang="cs-CZ" altLang="en-US" sz="2000" dirty="0">
                <a:latin typeface="Courier New" pitchFamily="49" charset="0"/>
              </a:rPr>
              <a:t>a</a:t>
            </a:r>
            <a:r>
              <a:rPr lang="en-US" altLang="en-US" sz="2000" dirty="0">
                <a:latin typeface="Courier New" pitchFamily="49" charset="0"/>
              </a:rPr>
              <a:t>[</a:t>
            </a:r>
            <a:r>
              <a:rPr lang="en-US" altLang="en-US" sz="2000" dirty="0" err="1">
                <a:latin typeface="Courier New" pitchFamily="49" charset="0"/>
              </a:rPr>
              <a:t>i</a:t>
            </a:r>
            <a:r>
              <a:rPr lang="en-US" altLang="en-US" sz="2000" dirty="0">
                <a:latin typeface="Courier New" pitchFamily="49" charset="0"/>
              </a:rPr>
              <a:t>] = </a:t>
            </a:r>
            <a:r>
              <a:rPr lang="cs-CZ" altLang="en-US" sz="2000" dirty="0">
                <a:latin typeface="Courier New" pitchFamily="49" charset="0"/>
              </a:rPr>
              <a:t>5</a:t>
            </a:r>
            <a:r>
              <a:rPr lang="en-US" altLang="en-US" sz="2000" dirty="0">
                <a:latin typeface="Courier New" pitchFamily="49" charset="0"/>
              </a:rPr>
              <a:t>;</a:t>
            </a:r>
            <a:r>
              <a:rPr lang="cs-CZ" altLang="en-US" sz="2000" dirty="0"/>
              <a:t> </a:t>
            </a:r>
            <a:endParaRPr lang="en-US" altLang="en-US" sz="2000" dirty="0"/>
          </a:p>
        </p:txBody>
      </p:sp>
      <p:sp>
        <p:nvSpPr>
          <p:cNvPr id="707589" name="Text Box 5"/>
          <p:cNvSpPr txBox="1">
            <a:spLocks noChangeArrowheads="1"/>
          </p:cNvSpPr>
          <p:nvPr/>
        </p:nvSpPr>
        <p:spPr bwMode="auto">
          <a:xfrm>
            <a:off x="8001000" y="2514600"/>
            <a:ext cx="663575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chemeClr val="accent2"/>
                </a:solidFill>
              </a:rPr>
              <a:t>O(1)</a:t>
            </a:r>
            <a:endParaRPr lang="en-US" altLang="en-US" sz="180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chemeClr val="accent2"/>
                </a:solidFill>
              </a:rPr>
              <a:t>O(n)</a:t>
            </a:r>
            <a:endParaRPr lang="en-US" altLang="en-US" sz="180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chemeClr val="accent2"/>
                </a:solidFill>
              </a:rPr>
              <a:t>O(1)</a:t>
            </a:r>
            <a:endParaRPr lang="en-US" altLang="en-US" sz="180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chemeClr val="accent2"/>
                </a:solidFill>
              </a:rPr>
              <a:t>O(1)</a:t>
            </a:r>
            <a:endParaRPr lang="en-US" altLang="en-US" sz="180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solidFill>
                  <a:schemeClr val="accent2"/>
                </a:solidFill>
              </a:rPr>
              <a:t>O(n)</a:t>
            </a:r>
            <a:endParaRPr lang="en-US" altLang="en-US" sz="18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5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758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Zřetězený seznam – implementace I.</a:t>
            </a:r>
            <a:endParaRPr lang="en-US" altLang="en-US"/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cs-CZ" altLang="en-US" sz="2400"/>
          </a:p>
          <a:p>
            <a:pPr eaLnBrk="1" hangingPunct="1">
              <a:lnSpc>
                <a:spcPct val="90000"/>
              </a:lnSpc>
            </a:pPr>
            <a:endParaRPr lang="cs-CZ" altLang="en-US" sz="2400"/>
          </a:p>
          <a:p>
            <a:pPr eaLnBrk="1" hangingPunct="1">
              <a:lnSpc>
                <a:spcPct val="90000"/>
              </a:lnSpc>
            </a:pPr>
            <a:endParaRPr lang="cs-CZ" altLang="en-US" sz="2400"/>
          </a:p>
          <a:p>
            <a:pPr eaLnBrk="1" hangingPunct="1">
              <a:lnSpc>
                <a:spcPct val="90000"/>
              </a:lnSpc>
            </a:pPr>
            <a:endParaRPr lang="cs-CZ" altLang="en-US" sz="2400"/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Nesený datový typ (obsah položky)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>
                <a:solidFill>
                  <a:srgbClr val="000000"/>
                </a:solidFill>
              </a:rPr>
              <a:t>např. </a:t>
            </a:r>
            <a:r>
              <a:rPr lang="cs-CZ" altLang="en-US" sz="2000" b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cs-CZ" altLang="en-US" sz="2000">
                <a:solidFill>
                  <a:srgbClr val="000000"/>
                </a:solidFill>
              </a:rPr>
              <a:t> nebo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endParaRPr lang="cs-CZ" altLang="en-US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Ukazatel na následující</a:t>
            </a:r>
            <a:r>
              <a:rPr lang="en-US" altLang="en-US" sz="2400"/>
              <a:t>/p</a:t>
            </a:r>
            <a:r>
              <a:rPr lang="cs-CZ" altLang="en-US" sz="2400"/>
              <a:t>ředchozí prvek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>
                <a:solidFill>
                  <a:srgbClr val="000000"/>
                </a:solidFill>
              </a:rPr>
              <a:t>např. </a:t>
            </a:r>
            <a:r>
              <a:rPr lang="cs-CZ" altLang="en-US" sz="2000" b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cs-CZ" altLang="en-US" sz="2000">
                <a:solidFill>
                  <a:srgbClr val="000000"/>
                </a:solidFill>
              </a:rPr>
              <a:t> nebo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avatar_t</a:t>
            </a:r>
            <a:endParaRPr lang="cs-CZ" altLang="en-US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z="2400">
                <a:solidFill>
                  <a:srgbClr val="000000"/>
                </a:solidFill>
              </a:rPr>
              <a:t>Si</a:t>
            </a:r>
            <a:r>
              <a:rPr lang="en-US" altLang="en-US" sz="2400">
                <a:solidFill>
                  <a:srgbClr val="000000"/>
                </a:solidFill>
              </a:rPr>
              <a:t>g</a:t>
            </a:r>
            <a:r>
              <a:rPr lang="cs-CZ" altLang="en-US" sz="2400">
                <a:solidFill>
                  <a:srgbClr val="000000"/>
                </a:solidFill>
              </a:rPr>
              <a:t>nalizace</a:t>
            </a:r>
            <a:r>
              <a:rPr lang="en-US" altLang="en-US" sz="2400">
                <a:solidFill>
                  <a:srgbClr val="000000"/>
                </a:solidFill>
              </a:rPr>
              <a:t> </a:t>
            </a:r>
            <a:r>
              <a:rPr lang="cs-CZ" altLang="en-US" sz="2400">
                <a:solidFill>
                  <a:srgbClr val="000000"/>
                </a:solidFill>
              </a:rPr>
              <a:t>prvního prvku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>
                <a:solidFill>
                  <a:srgbClr val="000000"/>
                </a:solidFill>
              </a:rPr>
              <a:t>ukazatel na předchozí (pPrev) je NULL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>
                <a:solidFill>
                  <a:srgbClr val="000000"/>
                </a:solidFill>
              </a:rPr>
              <a:t>Signalizace posledního prvku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>
                <a:solidFill>
                  <a:srgbClr val="000000"/>
                </a:solidFill>
              </a:rPr>
              <a:t>ukazatel na následující (pNext) je NULL</a:t>
            </a:r>
            <a:endParaRPr lang="en-US" altLang="en-US" sz="2000">
              <a:solidFill>
                <a:srgbClr val="000000"/>
              </a:solidFill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152400" y="1408113"/>
            <a:ext cx="2760663" cy="1323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Prev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pNext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value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};</a:t>
            </a:r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3200400" y="1385888"/>
            <a:ext cx="2760663" cy="1323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Prev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pNext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value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};</a:t>
            </a:r>
          </a:p>
        </p:txBody>
      </p:sp>
      <p:sp>
        <p:nvSpPr>
          <p:cNvPr id="28679" name="Rectangle 6"/>
          <p:cNvSpPr>
            <a:spLocks noChangeArrowheads="1"/>
          </p:cNvSpPr>
          <p:nvPr/>
        </p:nvSpPr>
        <p:spPr bwMode="auto">
          <a:xfrm>
            <a:off x="6248400" y="1385888"/>
            <a:ext cx="2760663" cy="1323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Prev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pNext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value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};</a:t>
            </a:r>
          </a:p>
        </p:txBody>
      </p:sp>
      <p:sp>
        <p:nvSpPr>
          <p:cNvPr id="28680" name="Freeform 7"/>
          <p:cNvSpPr>
            <a:spLocks/>
          </p:cNvSpPr>
          <p:nvPr/>
        </p:nvSpPr>
        <p:spPr bwMode="auto">
          <a:xfrm>
            <a:off x="1219200" y="1157288"/>
            <a:ext cx="914400" cy="546100"/>
          </a:xfrm>
          <a:custGeom>
            <a:avLst/>
            <a:gdLst>
              <a:gd name="T0" fmla="*/ 2147483647 w 1152"/>
              <a:gd name="T1" fmla="*/ 2147483647 h 440"/>
              <a:gd name="T2" fmla="*/ 2147483647 w 1152"/>
              <a:gd name="T3" fmla="*/ 2147483647 h 440"/>
              <a:gd name="T4" fmla="*/ 0 w 1152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440">
                <a:moveTo>
                  <a:pt x="1152" y="440"/>
                </a:moveTo>
                <a:cubicBezTo>
                  <a:pt x="1104" y="276"/>
                  <a:pt x="1056" y="112"/>
                  <a:pt x="864" y="56"/>
                </a:cubicBezTo>
                <a:cubicBezTo>
                  <a:pt x="672" y="0"/>
                  <a:pt x="24" y="72"/>
                  <a:pt x="0" y="10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681" name="Freeform 12"/>
          <p:cNvSpPr>
            <a:spLocks/>
          </p:cNvSpPr>
          <p:nvPr/>
        </p:nvSpPr>
        <p:spPr bwMode="auto">
          <a:xfrm>
            <a:off x="8229600" y="2147888"/>
            <a:ext cx="520700" cy="990600"/>
          </a:xfrm>
          <a:custGeom>
            <a:avLst/>
            <a:gdLst>
              <a:gd name="T0" fmla="*/ 2147483647 w 328"/>
              <a:gd name="T1" fmla="*/ 0 h 624"/>
              <a:gd name="T2" fmla="*/ 2147483647 w 328"/>
              <a:gd name="T3" fmla="*/ 2147483647 h 624"/>
              <a:gd name="T4" fmla="*/ 2147483647 w 328"/>
              <a:gd name="T5" fmla="*/ 2147483647 h 6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8" h="624">
                <a:moveTo>
                  <a:pt x="88" y="0"/>
                </a:moveTo>
                <a:cubicBezTo>
                  <a:pt x="44" y="44"/>
                  <a:pt x="0" y="88"/>
                  <a:pt x="40" y="192"/>
                </a:cubicBezTo>
                <a:cubicBezTo>
                  <a:pt x="80" y="296"/>
                  <a:pt x="204" y="460"/>
                  <a:pt x="328" y="62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682" name="Freeform 13"/>
          <p:cNvSpPr>
            <a:spLocks/>
          </p:cNvSpPr>
          <p:nvPr/>
        </p:nvSpPr>
        <p:spPr bwMode="auto">
          <a:xfrm>
            <a:off x="2971800" y="1081088"/>
            <a:ext cx="2133600" cy="698500"/>
          </a:xfrm>
          <a:custGeom>
            <a:avLst/>
            <a:gdLst>
              <a:gd name="T0" fmla="*/ 2147483647 w 1344"/>
              <a:gd name="T1" fmla="*/ 2147483647 h 440"/>
              <a:gd name="T2" fmla="*/ 2147483647 w 1344"/>
              <a:gd name="T3" fmla="*/ 2147483647 h 440"/>
              <a:gd name="T4" fmla="*/ 0 w 1344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40">
                <a:moveTo>
                  <a:pt x="1344" y="392"/>
                </a:moveTo>
                <a:cubicBezTo>
                  <a:pt x="1216" y="196"/>
                  <a:pt x="1088" y="0"/>
                  <a:pt x="864" y="8"/>
                </a:cubicBezTo>
                <a:cubicBezTo>
                  <a:pt x="640" y="16"/>
                  <a:pt x="320" y="228"/>
                  <a:pt x="0" y="4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683" name="Freeform 14"/>
          <p:cNvSpPr>
            <a:spLocks/>
          </p:cNvSpPr>
          <p:nvPr/>
        </p:nvSpPr>
        <p:spPr bwMode="auto">
          <a:xfrm>
            <a:off x="6019800" y="1004888"/>
            <a:ext cx="2133600" cy="698500"/>
          </a:xfrm>
          <a:custGeom>
            <a:avLst/>
            <a:gdLst>
              <a:gd name="T0" fmla="*/ 2147483647 w 1344"/>
              <a:gd name="T1" fmla="*/ 2147483647 h 440"/>
              <a:gd name="T2" fmla="*/ 2147483647 w 1344"/>
              <a:gd name="T3" fmla="*/ 2147483647 h 440"/>
              <a:gd name="T4" fmla="*/ 0 w 1344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40">
                <a:moveTo>
                  <a:pt x="1344" y="392"/>
                </a:moveTo>
                <a:cubicBezTo>
                  <a:pt x="1216" y="196"/>
                  <a:pt x="1088" y="0"/>
                  <a:pt x="864" y="8"/>
                </a:cubicBezTo>
                <a:cubicBezTo>
                  <a:pt x="640" y="16"/>
                  <a:pt x="320" y="228"/>
                  <a:pt x="0" y="4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684" name="Freeform 15"/>
          <p:cNvSpPr>
            <a:spLocks/>
          </p:cNvSpPr>
          <p:nvPr/>
        </p:nvSpPr>
        <p:spPr bwMode="auto">
          <a:xfrm>
            <a:off x="2209800" y="2147888"/>
            <a:ext cx="990600" cy="863600"/>
          </a:xfrm>
          <a:custGeom>
            <a:avLst/>
            <a:gdLst>
              <a:gd name="T0" fmla="*/ 0 w 624"/>
              <a:gd name="T1" fmla="*/ 0 h 544"/>
              <a:gd name="T2" fmla="*/ 2147483647 w 624"/>
              <a:gd name="T3" fmla="*/ 2147483647 h 544"/>
              <a:gd name="T4" fmla="*/ 2147483647 w 624"/>
              <a:gd name="T5" fmla="*/ 2147483647 h 5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24" h="544">
                <a:moveTo>
                  <a:pt x="0" y="0"/>
                </a:moveTo>
                <a:cubicBezTo>
                  <a:pt x="140" y="208"/>
                  <a:pt x="280" y="416"/>
                  <a:pt x="384" y="480"/>
                </a:cubicBezTo>
                <a:cubicBezTo>
                  <a:pt x="488" y="544"/>
                  <a:pt x="556" y="464"/>
                  <a:pt x="624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685" name="Freeform 16"/>
          <p:cNvSpPr>
            <a:spLocks/>
          </p:cNvSpPr>
          <p:nvPr/>
        </p:nvSpPr>
        <p:spPr bwMode="auto">
          <a:xfrm>
            <a:off x="5334000" y="2224088"/>
            <a:ext cx="990600" cy="863600"/>
          </a:xfrm>
          <a:custGeom>
            <a:avLst/>
            <a:gdLst>
              <a:gd name="T0" fmla="*/ 0 w 624"/>
              <a:gd name="T1" fmla="*/ 0 h 544"/>
              <a:gd name="T2" fmla="*/ 2147483647 w 624"/>
              <a:gd name="T3" fmla="*/ 2147483647 h 544"/>
              <a:gd name="T4" fmla="*/ 2147483647 w 624"/>
              <a:gd name="T5" fmla="*/ 2147483647 h 5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24" h="544">
                <a:moveTo>
                  <a:pt x="0" y="0"/>
                </a:moveTo>
                <a:cubicBezTo>
                  <a:pt x="140" y="208"/>
                  <a:pt x="280" y="416"/>
                  <a:pt x="384" y="480"/>
                </a:cubicBezTo>
                <a:cubicBezTo>
                  <a:pt x="488" y="544"/>
                  <a:pt x="556" y="464"/>
                  <a:pt x="624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8686" name="Text Box 17"/>
          <p:cNvSpPr txBox="1">
            <a:spLocks noChangeArrowheads="1"/>
          </p:cNvSpPr>
          <p:nvPr/>
        </p:nvSpPr>
        <p:spPr bwMode="auto">
          <a:xfrm>
            <a:off x="533400" y="1057275"/>
            <a:ext cx="73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itchFamily="49" charset="0"/>
              </a:rPr>
              <a:t>NULL</a:t>
            </a:r>
            <a:endParaRPr lang="en-US" altLang="en-US" sz="1800">
              <a:latin typeface="Courier New" pitchFamily="49" charset="0"/>
            </a:endParaRPr>
          </a:p>
        </p:txBody>
      </p:sp>
      <p:sp>
        <p:nvSpPr>
          <p:cNvPr id="28687" name="Text Box 18"/>
          <p:cNvSpPr txBox="1">
            <a:spLocks noChangeArrowheads="1"/>
          </p:cNvSpPr>
          <p:nvPr/>
        </p:nvSpPr>
        <p:spPr bwMode="auto">
          <a:xfrm>
            <a:off x="8458200" y="3138488"/>
            <a:ext cx="730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itchFamily="49" charset="0"/>
              </a:rPr>
              <a:t>NULL</a:t>
            </a:r>
            <a:endParaRPr lang="en-US" altLang="en-US" sz="18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6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Zřetězený seznam – implementace II.</a:t>
            </a:r>
            <a:endParaRPr lang="en-US" altLang="en-US"/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V programu máme trvale ukazatel na první prvek</a:t>
            </a:r>
          </a:p>
          <a:p>
            <a:pPr lvl="1" eaLnBrk="1" hangingPunct="1"/>
            <a:r>
              <a:rPr lang="cs-CZ" altLang="en-US"/>
              <a:t>ostatní položky jsou z něj dostupné</a:t>
            </a:r>
          </a:p>
          <a:p>
            <a:pPr eaLnBrk="1" hangingPunct="1"/>
            <a:r>
              <a:rPr lang="cs-CZ" altLang="en-US"/>
              <a:t>Často se udržuje i ukazatel na poslední prvek</a:t>
            </a:r>
          </a:p>
          <a:p>
            <a:pPr lvl="1" eaLnBrk="1" hangingPunct="1"/>
            <a:r>
              <a:rPr lang="cs-CZ" altLang="en-US"/>
              <a:t>protože častá operace je vložení na konec</a:t>
            </a:r>
          </a:p>
          <a:p>
            <a:pPr eaLnBrk="1" hangingPunct="1"/>
            <a:r>
              <a:rPr lang="cs-CZ" altLang="en-US"/>
              <a:t>Typické procházení posloupnosti pomocí </a:t>
            </a:r>
            <a:r>
              <a:rPr lang="cs-CZ" altLang="en-US" b="1">
                <a:latin typeface="Courier New" pitchFamily="49" charset="0"/>
              </a:rPr>
              <a:t>while</a:t>
            </a:r>
          </a:p>
          <a:p>
            <a:pPr lvl="1" eaLnBrk="1" hangingPunct="1"/>
            <a:endParaRPr lang="en-US" altLang="en-US"/>
          </a:p>
        </p:txBody>
      </p:sp>
      <p:sp>
        <p:nvSpPr>
          <p:cNvPr id="710660" name="Text Box 4"/>
          <p:cNvSpPr txBox="1">
            <a:spLocks noChangeArrowheads="1"/>
          </p:cNvSpPr>
          <p:nvPr/>
        </p:nvSpPr>
        <p:spPr bwMode="auto">
          <a:xfrm>
            <a:off x="3733800" y="4343400"/>
            <a:ext cx="4972050" cy="2024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pNode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=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pFirstNodeInList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;</a:t>
            </a:r>
            <a:endParaRPr lang="en-US" altLang="ja-JP" sz="1800" b="0">
              <a:solidFill>
                <a:srgbClr val="808080"/>
              </a:solidFill>
              <a:latin typeface="Courier New" pitchFamily="49" charset="0"/>
              <a:ea typeface="MS Mincho" pitchFamily="49" charset="-128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>
                <a:solidFill>
                  <a:srgbClr val="00007F"/>
                </a:solidFill>
                <a:latin typeface="Courier New" pitchFamily="49" charset="0"/>
                <a:ea typeface="MS Mincho" pitchFamily="49" charset="-128"/>
              </a:rPr>
              <a:t>while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(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pNode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!=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NULL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)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{</a:t>
            </a:r>
            <a:endParaRPr lang="cs-CZ" altLang="ja-JP" sz="1800" b="0">
              <a:solidFill>
                <a:srgbClr val="808080"/>
              </a:solidFill>
              <a:latin typeface="Courier New" pitchFamily="49" charset="0"/>
              <a:ea typeface="Arial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ja-JP" sz="1800" b="0">
                <a:solidFill>
                  <a:srgbClr val="808080"/>
                </a:solidFill>
                <a:latin typeface="Courier New" pitchFamily="49" charset="0"/>
                <a:ea typeface="Arial" charset="0"/>
              </a:rPr>
              <a:t>  </a:t>
            </a:r>
            <a:r>
              <a:rPr lang="en-US" altLang="ja-JP" sz="1800" b="0">
                <a:solidFill>
                  <a:srgbClr val="007F00"/>
                </a:solidFill>
                <a:latin typeface="Courier New" pitchFamily="49" charset="0"/>
                <a:ea typeface="MS Mincho" pitchFamily="49" charset="-128"/>
              </a:rPr>
              <a:t>// Do something with pNode-&gt;value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printf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(</a:t>
            </a:r>
            <a:r>
              <a:rPr lang="en-US" altLang="ja-JP" sz="1800" b="0">
                <a:solidFill>
                  <a:srgbClr val="7F007F"/>
                </a:solidFill>
                <a:latin typeface="Courier New" pitchFamily="49" charset="0"/>
                <a:ea typeface="MS Mincho" pitchFamily="49" charset="-128"/>
              </a:rPr>
              <a:t>"%d"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,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pNode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-&gt;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value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);</a:t>
            </a:r>
            <a:endParaRPr lang="en-US" altLang="ja-JP" sz="1800" b="0">
              <a:solidFill>
                <a:srgbClr val="808080"/>
              </a:solidFill>
              <a:latin typeface="Courier New" pitchFamily="49" charset="0"/>
              <a:ea typeface="MS Mincho" pitchFamily="49" charset="-128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altLang="ja-JP" sz="1800" b="0">
                <a:solidFill>
                  <a:srgbClr val="007F00"/>
                </a:solidFill>
                <a:latin typeface="Courier New" pitchFamily="49" charset="0"/>
                <a:ea typeface="MS Mincho" pitchFamily="49" charset="-128"/>
              </a:rPr>
              <a:t>// Move to next node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pNode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=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pNode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-&gt;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pNext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;</a:t>
            </a:r>
            <a:endParaRPr lang="en-US" altLang="ja-JP" sz="1800" b="0">
              <a:solidFill>
                <a:srgbClr val="808080"/>
              </a:solidFill>
              <a:latin typeface="Courier New" pitchFamily="49" charset="0"/>
              <a:ea typeface="MS Mincho" pitchFamily="49" charset="-128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}</a:t>
            </a:r>
            <a:endParaRPr lang="en-US" altLang="en-US" sz="18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6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Organizační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Vnitrosemestrální</a:t>
            </a:r>
            <a:r>
              <a:rPr lang="cs-CZ" dirty="0"/>
              <a:t> písemka</a:t>
            </a:r>
          </a:p>
          <a:p>
            <a:pPr lvl="1"/>
            <a:r>
              <a:rPr lang="cs-CZ" dirty="0"/>
              <a:t>Proběhne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dva</a:t>
            </a:r>
            <a:r>
              <a:rPr lang="en-GB" dirty="0"/>
              <a:t> </a:t>
            </a:r>
            <a:r>
              <a:rPr lang="cs-CZ" dirty="0"/>
              <a:t>týdny (Úterý 11.4. 20:00) </a:t>
            </a:r>
          </a:p>
          <a:p>
            <a:pPr lvl="1"/>
            <a:r>
              <a:rPr lang="cs-CZ" dirty="0"/>
              <a:t>Nezapomeňte se přihlásit v ISU</a:t>
            </a:r>
          </a:p>
          <a:p>
            <a:endParaRPr lang="en-GB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2764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Zřetězený seznam – implementace II</a:t>
            </a:r>
            <a:r>
              <a:rPr lang="en-US" altLang="en-US"/>
              <a:t>I</a:t>
            </a:r>
            <a:r>
              <a:rPr lang="cs-CZ" altLang="en-US"/>
              <a:t>.</a:t>
            </a:r>
            <a:endParaRPr lang="en-US" altLang="en-US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/>
            <a:r>
              <a:rPr lang="cs-CZ" altLang="en-US" sz="2400" dirty="0"/>
              <a:t>Přesun prvku</a:t>
            </a:r>
          </a:p>
          <a:p>
            <a:pPr marL="914400" lvl="1" indent="-457200" eaLnBrk="1" hangingPunct="1"/>
            <a:r>
              <a:rPr lang="cs-CZ" altLang="en-US" sz="2000" dirty="0"/>
              <a:t>není nutná dealokace (=</a:t>
            </a:r>
            <a:r>
              <a:rPr lang="en-US" altLang="en-US" sz="2000" dirty="0"/>
              <a:t>&gt;</a:t>
            </a:r>
            <a:r>
              <a:rPr lang="cs-CZ" altLang="en-US" sz="2000" dirty="0"/>
              <a:t> potenciálně větší rychlost)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cs-CZ" altLang="en-US" sz="2000" dirty="0"/>
              <a:t>nalezneme prvek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cs-CZ" altLang="en-US" sz="2000" dirty="0"/>
              <a:t>odpojíme jej korektně ze stávajícího umístění</a:t>
            </a:r>
          </a:p>
          <a:p>
            <a:pPr marL="1333500" lvl="2" indent="-419100" eaLnBrk="1" hangingPunct="1"/>
            <a:r>
              <a:rPr lang="cs-CZ" altLang="en-US" sz="2000" dirty="0"/>
              <a:t>přepojení ukazatelů </a:t>
            </a:r>
            <a:r>
              <a:rPr lang="cs-CZ" altLang="en-US" sz="2000" dirty="0" err="1"/>
              <a:t>pPrev</a:t>
            </a:r>
            <a:r>
              <a:rPr lang="cs-CZ" altLang="en-US" sz="2000" dirty="0"/>
              <a:t> a </a:t>
            </a:r>
            <a:r>
              <a:rPr lang="cs-CZ" altLang="en-US" sz="2000" dirty="0" err="1"/>
              <a:t>pNext</a:t>
            </a:r>
            <a:r>
              <a:rPr lang="cs-CZ" altLang="en-US" sz="2000" dirty="0"/>
              <a:t> u jeho sousedů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cs-CZ" altLang="en-US" sz="2000" dirty="0"/>
              <a:t>nalezneme novou pozici pro umístění</a:t>
            </a:r>
          </a:p>
          <a:p>
            <a:pPr marL="914400" lvl="1" indent="-457200" eaLnBrk="1" hangingPunct="1">
              <a:buFont typeface="Arial" charset="0"/>
              <a:buAutoNum type="arabicPeriod"/>
            </a:pPr>
            <a:r>
              <a:rPr lang="cs-CZ" altLang="en-US" sz="2000" dirty="0"/>
              <a:t>vložíme mezi stávající prvky</a:t>
            </a:r>
          </a:p>
          <a:p>
            <a:pPr marL="1333500" lvl="2" indent="-419100" eaLnBrk="1" hangingPunct="1"/>
            <a:r>
              <a:rPr lang="cs-CZ" altLang="en-US" sz="2000" dirty="0"/>
              <a:t>přepojení ukazatelů </a:t>
            </a:r>
            <a:r>
              <a:rPr lang="cs-CZ" altLang="en-US" sz="2000" dirty="0" err="1"/>
              <a:t>pPrev</a:t>
            </a:r>
            <a:r>
              <a:rPr lang="cs-CZ" altLang="en-US" sz="2000" dirty="0"/>
              <a:t> a </a:t>
            </a:r>
            <a:r>
              <a:rPr lang="cs-CZ" altLang="en-US" sz="2000" dirty="0" err="1"/>
              <a:t>pNext</a:t>
            </a:r>
            <a:r>
              <a:rPr lang="cs-CZ" altLang="en-US" sz="2000" dirty="0"/>
              <a:t> u jeho sousedů</a:t>
            </a:r>
            <a:endParaRPr lang="en-US" altLang="en-US" sz="2000" dirty="0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24883" y="4749801"/>
            <a:ext cx="2760663" cy="1323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Prev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pNext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value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};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172883" y="4727576"/>
            <a:ext cx="2760663" cy="1323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Prev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pNext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value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};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220883" y="4727576"/>
            <a:ext cx="2760663" cy="1323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Prev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node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pNext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value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};</a:t>
            </a: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1191683" y="4498976"/>
            <a:ext cx="914400" cy="546100"/>
          </a:xfrm>
          <a:custGeom>
            <a:avLst/>
            <a:gdLst>
              <a:gd name="T0" fmla="*/ 2147483647 w 1152"/>
              <a:gd name="T1" fmla="*/ 2147483647 h 440"/>
              <a:gd name="T2" fmla="*/ 2147483647 w 1152"/>
              <a:gd name="T3" fmla="*/ 2147483647 h 440"/>
              <a:gd name="T4" fmla="*/ 0 w 1152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440">
                <a:moveTo>
                  <a:pt x="1152" y="440"/>
                </a:moveTo>
                <a:cubicBezTo>
                  <a:pt x="1104" y="276"/>
                  <a:pt x="1056" y="112"/>
                  <a:pt x="864" y="56"/>
                </a:cubicBezTo>
                <a:cubicBezTo>
                  <a:pt x="672" y="0"/>
                  <a:pt x="24" y="72"/>
                  <a:pt x="0" y="10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8202083" y="5489576"/>
            <a:ext cx="520700" cy="990600"/>
          </a:xfrm>
          <a:custGeom>
            <a:avLst/>
            <a:gdLst>
              <a:gd name="T0" fmla="*/ 2147483647 w 328"/>
              <a:gd name="T1" fmla="*/ 0 h 624"/>
              <a:gd name="T2" fmla="*/ 2147483647 w 328"/>
              <a:gd name="T3" fmla="*/ 2147483647 h 624"/>
              <a:gd name="T4" fmla="*/ 2147483647 w 328"/>
              <a:gd name="T5" fmla="*/ 2147483647 h 6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8" h="624">
                <a:moveTo>
                  <a:pt x="88" y="0"/>
                </a:moveTo>
                <a:cubicBezTo>
                  <a:pt x="44" y="44"/>
                  <a:pt x="0" y="88"/>
                  <a:pt x="40" y="192"/>
                </a:cubicBezTo>
                <a:cubicBezTo>
                  <a:pt x="80" y="296"/>
                  <a:pt x="204" y="460"/>
                  <a:pt x="328" y="62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>
            <a:off x="2944283" y="4422776"/>
            <a:ext cx="2133600" cy="698500"/>
          </a:xfrm>
          <a:custGeom>
            <a:avLst/>
            <a:gdLst>
              <a:gd name="T0" fmla="*/ 2147483647 w 1344"/>
              <a:gd name="T1" fmla="*/ 2147483647 h 440"/>
              <a:gd name="T2" fmla="*/ 2147483647 w 1344"/>
              <a:gd name="T3" fmla="*/ 2147483647 h 440"/>
              <a:gd name="T4" fmla="*/ 0 w 1344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40">
                <a:moveTo>
                  <a:pt x="1344" y="392"/>
                </a:moveTo>
                <a:cubicBezTo>
                  <a:pt x="1216" y="196"/>
                  <a:pt x="1088" y="0"/>
                  <a:pt x="864" y="8"/>
                </a:cubicBezTo>
                <a:cubicBezTo>
                  <a:pt x="640" y="16"/>
                  <a:pt x="320" y="228"/>
                  <a:pt x="0" y="4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2" name="Freeform 14"/>
          <p:cNvSpPr>
            <a:spLocks/>
          </p:cNvSpPr>
          <p:nvPr/>
        </p:nvSpPr>
        <p:spPr bwMode="auto">
          <a:xfrm>
            <a:off x="5992283" y="4346576"/>
            <a:ext cx="2133600" cy="698500"/>
          </a:xfrm>
          <a:custGeom>
            <a:avLst/>
            <a:gdLst>
              <a:gd name="T0" fmla="*/ 2147483647 w 1344"/>
              <a:gd name="T1" fmla="*/ 2147483647 h 440"/>
              <a:gd name="T2" fmla="*/ 2147483647 w 1344"/>
              <a:gd name="T3" fmla="*/ 2147483647 h 440"/>
              <a:gd name="T4" fmla="*/ 0 w 1344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40">
                <a:moveTo>
                  <a:pt x="1344" y="392"/>
                </a:moveTo>
                <a:cubicBezTo>
                  <a:pt x="1216" y="196"/>
                  <a:pt x="1088" y="0"/>
                  <a:pt x="864" y="8"/>
                </a:cubicBezTo>
                <a:cubicBezTo>
                  <a:pt x="640" y="16"/>
                  <a:pt x="320" y="228"/>
                  <a:pt x="0" y="4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3" name="Freeform 15"/>
          <p:cNvSpPr>
            <a:spLocks/>
          </p:cNvSpPr>
          <p:nvPr/>
        </p:nvSpPr>
        <p:spPr bwMode="auto">
          <a:xfrm>
            <a:off x="2182283" y="5489576"/>
            <a:ext cx="990600" cy="863600"/>
          </a:xfrm>
          <a:custGeom>
            <a:avLst/>
            <a:gdLst>
              <a:gd name="T0" fmla="*/ 0 w 624"/>
              <a:gd name="T1" fmla="*/ 0 h 544"/>
              <a:gd name="T2" fmla="*/ 2147483647 w 624"/>
              <a:gd name="T3" fmla="*/ 2147483647 h 544"/>
              <a:gd name="T4" fmla="*/ 2147483647 w 624"/>
              <a:gd name="T5" fmla="*/ 2147483647 h 5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24" h="544">
                <a:moveTo>
                  <a:pt x="0" y="0"/>
                </a:moveTo>
                <a:cubicBezTo>
                  <a:pt x="140" y="208"/>
                  <a:pt x="280" y="416"/>
                  <a:pt x="384" y="480"/>
                </a:cubicBezTo>
                <a:cubicBezTo>
                  <a:pt x="488" y="544"/>
                  <a:pt x="556" y="464"/>
                  <a:pt x="624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4" name="Freeform 16"/>
          <p:cNvSpPr>
            <a:spLocks/>
          </p:cNvSpPr>
          <p:nvPr/>
        </p:nvSpPr>
        <p:spPr bwMode="auto">
          <a:xfrm>
            <a:off x="5306483" y="5565776"/>
            <a:ext cx="990600" cy="863600"/>
          </a:xfrm>
          <a:custGeom>
            <a:avLst/>
            <a:gdLst>
              <a:gd name="T0" fmla="*/ 0 w 624"/>
              <a:gd name="T1" fmla="*/ 0 h 544"/>
              <a:gd name="T2" fmla="*/ 2147483647 w 624"/>
              <a:gd name="T3" fmla="*/ 2147483647 h 544"/>
              <a:gd name="T4" fmla="*/ 2147483647 w 624"/>
              <a:gd name="T5" fmla="*/ 2147483647 h 5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24" h="544">
                <a:moveTo>
                  <a:pt x="0" y="0"/>
                </a:moveTo>
                <a:cubicBezTo>
                  <a:pt x="140" y="208"/>
                  <a:pt x="280" y="416"/>
                  <a:pt x="384" y="480"/>
                </a:cubicBezTo>
                <a:cubicBezTo>
                  <a:pt x="488" y="544"/>
                  <a:pt x="556" y="464"/>
                  <a:pt x="624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05883" y="4398963"/>
            <a:ext cx="73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itchFamily="49" charset="0"/>
              </a:rPr>
              <a:t>NULL</a:t>
            </a:r>
            <a:endParaRPr lang="en-US" altLang="en-US" sz="1800">
              <a:latin typeface="Courier New" pitchFamily="49" charset="0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8430683" y="6480176"/>
            <a:ext cx="730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>
                <a:latin typeface="Courier New" pitchFamily="49" charset="0"/>
              </a:rPr>
              <a:t>NULL</a:t>
            </a:r>
            <a:endParaRPr lang="en-US" altLang="en-US" sz="1800">
              <a:latin typeface="Courier New" pitchFamily="49" charset="0"/>
            </a:endParaRPr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2944283" y="4575176"/>
            <a:ext cx="5181600" cy="606424"/>
          </a:xfrm>
          <a:custGeom>
            <a:avLst/>
            <a:gdLst>
              <a:gd name="T0" fmla="*/ 2147483647 w 1344"/>
              <a:gd name="T1" fmla="*/ 2147483647 h 440"/>
              <a:gd name="T2" fmla="*/ 2147483647 w 1344"/>
              <a:gd name="T3" fmla="*/ 2147483647 h 440"/>
              <a:gd name="T4" fmla="*/ 0 w 1344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40">
                <a:moveTo>
                  <a:pt x="1344" y="392"/>
                </a:moveTo>
                <a:cubicBezTo>
                  <a:pt x="1216" y="196"/>
                  <a:pt x="1088" y="0"/>
                  <a:pt x="864" y="8"/>
                </a:cubicBezTo>
                <a:cubicBezTo>
                  <a:pt x="640" y="16"/>
                  <a:pt x="320" y="228"/>
                  <a:pt x="0" y="440"/>
                </a:cubicBezTo>
              </a:path>
            </a:pathLst>
          </a:custGeom>
          <a:noFill/>
          <a:ln w="25400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9" name="Freeform 14"/>
          <p:cNvSpPr>
            <a:spLocks/>
          </p:cNvSpPr>
          <p:nvPr/>
        </p:nvSpPr>
        <p:spPr bwMode="auto">
          <a:xfrm rot="10800000">
            <a:off x="2182282" y="5489576"/>
            <a:ext cx="4038600" cy="863600"/>
          </a:xfrm>
          <a:custGeom>
            <a:avLst/>
            <a:gdLst>
              <a:gd name="T0" fmla="*/ 2147483647 w 1344"/>
              <a:gd name="T1" fmla="*/ 2147483647 h 440"/>
              <a:gd name="T2" fmla="*/ 2147483647 w 1344"/>
              <a:gd name="T3" fmla="*/ 2147483647 h 440"/>
              <a:gd name="T4" fmla="*/ 0 w 1344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40">
                <a:moveTo>
                  <a:pt x="1344" y="392"/>
                </a:moveTo>
                <a:cubicBezTo>
                  <a:pt x="1216" y="196"/>
                  <a:pt x="1088" y="0"/>
                  <a:pt x="864" y="8"/>
                </a:cubicBezTo>
                <a:cubicBezTo>
                  <a:pt x="640" y="16"/>
                  <a:pt x="320" y="228"/>
                  <a:pt x="0" y="440"/>
                </a:cubicBezTo>
              </a:path>
            </a:pathLst>
          </a:custGeom>
          <a:noFill/>
          <a:ln w="25400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1" name="Freeform 14"/>
          <p:cNvSpPr>
            <a:spLocks/>
          </p:cNvSpPr>
          <p:nvPr/>
        </p:nvSpPr>
        <p:spPr bwMode="auto">
          <a:xfrm>
            <a:off x="5933546" y="5052484"/>
            <a:ext cx="2285470" cy="303212"/>
          </a:xfrm>
          <a:custGeom>
            <a:avLst/>
            <a:gdLst>
              <a:gd name="T0" fmla="*/ 2147483647 w 1344"/>
              <a:gd name="T1" fmla="*/ 2147483647 h 440"/>
              <a:gd name="T2" fmla="*/ 2147483647 w 1344"/>
              <a:gd name="T3" fmla="*/ 2147483647 h 440"/>
              <a:gd name="T4" fmla="*/ 0 w 1344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40">
                <a:moveTo>
                  <a:pt x="1344" y="392"/>
                </a:moveTo>
                <a:cubicBezTo>
                  <a:pt x="1216" y="196"/>
                  <a:pt x="1088" y="0"/>
                  <a:pt x="864" y="8"/>
                </a:cubicBezTo>
                <a:cubicBezTo>
                  <a:pt x="640" y="16"/>
                  <a:pt x="320" y="228"/>
                  <a:pt x="0" y="440"/>
                </a:cubicBezTo>
              </a:path>
            </a:pathLst>
          </a:custGeom>
          <a:noFill/>
          <a:ln w="25400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3" name="Freeform 14"/>
          <p:cNvSpPr>
            <a:spLocks/>
          </p:cNvSpPr>
          <p:nvPr/>
        </p:nvSpPr>
        <p:spPr bwMode="auto">
          <a:xfrm>
            <a:off x="5306482" y="4823356"/>
            <a:ext cx="914400" cy="297920"/>
          </a:xfrm>
          <a:custGeom>
            <a:avLst/>
            <a:gdLst>
              <a:gd name="T0" fmla="*/ 2147483647 w 1344"/>
              <a:gd name="T1" fmla="*/ 2147483647 h 440"/>
              <a:gd name="T2" fmla="*/ 2147483647 w 1344"/>
              <a:gd name="T3" fmla="*/ 2147483647 h 440"/>
              <a:gd name="T4" fmla="*/ 0 w 1344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40">
                <a:moveTo>
                  <a:pt x="1344" y="392"/>
                </a:moveTo>
                <a:cubicBezTo>
                  <a:pt x="1216" y="196"/>
                  <a:pt x="1088" y="0"/>
                  <a:pt x="864" y="8"/>
                </a:cubicBezTo>
                <a:cubicBezTo>
                  <a:pt x="640" y="16"/>
                  <a:pt x="320" y="228"/>
                  <a:pt x="0" y="440"/>
                </a:cubicBezTo>
              </a:path>
            </a:pathLst>
          </a:custGeom>
          <a:noFill/>
          <a:ln w="25400">
            <a:solidFill>
              <a:srgbClr val="00CC00"/>
            </a:solidFill>
            <a:round/>
            <a:headEnd type="triangl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4" name="Freeform 14"/>
          <p:cNvSpPr>
            <a:spLocks/>
          </p:cNvSpPr>
          <p:nvPr/>
        </p:nvSpPr>
        <p:spPr bwMode="auto">
          <a:xfrm rot="12107282">
            <a:off x="5300733" y="5952100"/>
            <a:ext cx="3143735" cy="966588"/>
          </a:xfrm>
          <a:custGeom>
            <a:avLst/>
            <a:gdLst>
              <a:gd name="T0" fmla="*/ 2147483647 w 1344"/>
              <a:gd name="T1" fmla="*/ 2147483647 h 440"/>
              <a:gd name="T2" fmla="*/ 2147483647 w 1344"/>
              <a:gd name="T3" fmla="*/ 2147483647 h 440"/>
              <a:gd name="T4" fmla="*/ 0 w 1344"/>
              <a:gd name="T5" fmla="*/ 2147483647 h 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44" h="440">
                <a:moveTo>
                  <a:pt x="1344" y="392"/>
                </a:moveTo>
                <a:cubicBezTo>
                  <a:pt x="1216" y="196"/>
                  <a:pt x="1088" y="0"/>
                  <a:pt x="864" y="8"/>
                </a:cubicBezTo>
                <a:cubicBezTo>
                  <a:pt x="640" y="16"/>
                  <a:pt x="320" y="228"/>
                  <a:pt x="0" y="440"/>
                </a:cubicBezTo>
              </a:path>
            </a:pathLst>
          </a:custGeom>
          <a:noFill/>
          <a:ln w="25400">
            <a:solidFill>
              <a:srgbClr val="00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8" grpId="0" animBg="1"/>
      <p:bldP spid="29" grpId="0" animBg="1"/>
      <p:bldP spid="31" grpId="0" animBg="1"/>
      <p:bldP spid="33" grpId="0" animBg="1"/>
      <p:bldP spid="3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Zřetězený seznam – implementace IIII.</a:t>
            </a:r>
            <a:endParaRPr lang="en-US" altLang="en-US"/>
          </a:p>
        </p:txBody>
      </p:sp>
      <p:sp>
        <p:nvSpPr>
          <p:cNvPr id="73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V programu si musíme držet alespoň ukazatel na začátek seznamu</a:t>
            </a:r>
          </a:p>
          <a:p>
            <a:pPr eaLnBrk="1" hangingPunct="1"/>
            <a:r>
              <a:rPr lang="cs-CZ" altLang="en-US"/>
              <a:t>Lze vytvořit dodatečnou strukturu </a:t>
            </a:r>
            <a:r>
              <a:rPr lang="cs-CZ" altLang="en-US">
                <a:latin typeface="Courier New" pitchFamily="49" charset="0"/>
              </a:rPr>
              <a:t>List</a:t>
            </a:r>
            <a:r>
              <a:rPr lang="cs-CZ" altLang="en-US"/>
              <a:t>, která bude obsahovat ukazatel na začátek(konec) seznamu </a:t>
            </a:r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r>
              <a:rPr lang="cs-CZ" altLang="en-US"/>
              <a:t>Do funkcí pak předáváme ukazatel na </a:t>
            </a:r>
            <a:r>
              <a:rPr lang="cs-CZ" altLang="en-US">
                <a:latin typeface="Courier New" pitchFamily="49" charset="0"/>
              </a:rPr>
              <a:t>List</a:t>
            </a:r>
            <a:r>
              <a:rPr lang="cs-CZ" altLang="en-US"/>
              <a:t>, nikoli ukazatel na první prvek</a:t>
            </a:r>
          </a:p>
          <a:p>
            <a:pPr eaLnBrk="1" hangingPunct="1"/>
            <a:r>
              <a:rPr lang="cs-CZ" altLang="en-US"/>
              <a:t>Lze uchovávat další informace, např. počet prvků</a:t>
            </a:r>
            <a:endParaRPr lang="en-US" altLang="en-US"/>
          </a:p>
        </p:txBody>
      </p:sp>
      <p:sp>
        <p:nvSpPr>
          <p:cNvPr id="734212" name="Text Box 4"/>
          <p:cNvSpPr txBox="1">
            <a:spLocks noChangeArrowheads="1"/>
          </p:cNvSpPr>
          <p:nvPr/>
        </p:nvSpPr>
        <p:spPr bwMode="auto">
          <a:xfrm>
            <a:off x="2819400" y="3429000"/>
            <a:ext cx="319722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>
                <a:solidFill>
                  <a:srgbClr val="00007F"/>
                </a:solidFill>
                <a:latin typeface="Courier New" pitchFamily="49" charset="0"/>
                <a:ea typeface="MS Mincho" pitchFamily="49" charset="-128"/>
              </a:rPr>
              <a:t>typedef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>
                <a:solidFill>
                  <a:srgbClr val="00007F"/>
                </a:solidFill>
                <a:latin typeface="Courier New" pitchFamily="49" charset="0"/>
                <a:ea typeface="MS Mincho" pitchFamily="49" charset="-128"/>
              </a:rPr>
              <a:t>struct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_list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{</a:t>
            </a:r>
            <a:endParaRPr lang="en-US" altLang="ja-JP" sz="1800" b="0">
              <a:solidFill>
                <a:srgbClr val="808080"/>
              </a:solidFill>
              <a:latin typeface="Courier New" pitchFamily="49" charset="0"/>
              <a:ea typeface="MS Mincho" pitchFamily="49" charset="-128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node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*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first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;</a:t>
            </a:r>
            <a:endParaRPr lang="en-US" altLang="ja-JP" sz="1800" b="0">
              <a:solidFill>
                <a:srgbClr val="808080"/>
              </a:solidFill>
              <a:latin typeface="Courier New" pitchFamily="49" charset="0"/>
              <a:ea typeface="MS Mincho" pitchFamily="49" charset="-128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node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*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last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;</a:t>
            </a:r>
            <a:endParaRPr lang="en-US" altLang="ja-JP" sz="1800" b="0">
              <a:solidFill>
                <a:srgbClr val="808080"/>
              </a:solidFill>
              <a:latin typeface="Courier New" pitchFamily="49" charset="0"/>
              <a:ea typeface="MS Mincho" pitchFamily="49" charset="-128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}</a:t>
            </a:r>
            <a:r>
              <a:rPr lang="en-US" altLang="ja-JP" sz="1800" b="0">
                <a:solidFill>
                  <a:srgbClr val="808080"/>
                </a:solidFill>
                <a:latin typeface="Courier New" pitchFamily="49" charset="0"/>
                <a:ea typeface="MS Mincho" pitchFamily="49" charset="-128"/>
              </a:rPr>
              <a:t> </a:t>
            </a:r>
            <a:r>
              <a:rPr lang="en-US" altLang="ja-JP" sz="1800" b="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list</a:t>
            </a:r>
            <a:r>
              <a:rPr lang="en-US" altLang="ja-JP" sz="1800">
                <a:solidFill>
                  <a:srgbClr val="000000"/>
                </a:solidFill>
                <a:latin typeface="Courier New" pitchFamily="49" charset="0"/>
                <a:ea typeface="MS Mincho" pitchFamily="49" charset="-128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42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Zásobník - </a:t>
            </a:r>
            <a:r>
              <a:rPr lang="en-US" altLang="en-US"/>
              <a:t>implementace</a:t>
            </a:r>
            <a:endParaRPr lang="cs-CZ" altLang="en-US"/>
          </a:p>
        </p:txBody>
      </p:sp>
      <p:sp>
        <p:nvSpPr>
          <p:cNvPr id="32771" name="Zástupný symbol pro obsah 3"/>
          <p:cNvSpPr>
            <a:spLocks noGrp="1"/>
          </p:cNvSpPr>
          <p:nvPr>
            <p:ph sz="half" idx="2"/>
          </p:nvPr>
        </p:nvSpPr>
        <p:spPr>
          <a:xfrm>
            <a:off x="5435600" y="1339850"/>
            <a:ext cx="3384550" cy="5218113"/>
          </a:xfrm>
        </p:spPr>
        <p:txBody>
          <a:bodyPr/>
          <a:lstStyle/>
          <a:p>
            <a:pPr eaLnBrk="1" hangingPunct="1"/>
            <a:r>
              <a:rPr lang="cs-CZ" altLang="en-US" sz="1800"/>
              <a:t>Zjednodušené schéma</a:t>
            </a:r>
          </a:p>
          <a:p>
            <a:pPr eaLnBrk="1" hangingPunct="1"/>
            <a:r>
              <a:rPr lang="cs-CZ" altLang="en-US" sz="1800"/>
              <a:t>Možné operace zásobníku – init, push, pop, empty</a:t>
            </a:r>
          </a:p>
          <a:p>
            <a:pPr eaLnBrk="1" hangingPunct="1"/>
            <a:r>
              <a:rPr lang="cs-CZ" altLang="en-US" sz="1800"/>
              <a:t>Datová struktura obsahující hodnotu a ukazatele následníka</a:t>
            </a:r>
          </a:p>
          <a:p>
            <a:pPr eaLnBrk="1" hangingPunct="1"/>
            <a:r>
              <a:rPr lang="cs-CZ" altLang="en-US" sz="1800"/>
              <a:t>init - Inicializace zásobníku před jejím prvním použitím</a:t>
            </a:r>
          </a:p>
          <a:p>
            <a:pPr eaLnBrk="1" hangingPunct="1"/>
            <a:r>
              <a:rPr lang="cs-CZ" altLang="en-US" sz="1800"/>
              <a:t>empty – testování, zda zásobník je prázdný</a:t>
            </a: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3625850"/>
            <a:ext cx="2124075" cy="876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4511675"/>
            <a:ext cx="1781175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1339850"/>
            <a:ext cx="4349750" cy="2287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Přímá spojnice 8"/>
          <p:cNvCxnSpPr/>
          <p:nvPr/>
        </p:nvCxnSpPr>
        <p:spPr>
          <a:xfrm flipH="1">
            <a:off x="5148263" y="2462213"/>
            <a:ext cx="3603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/>
        </p:nvCxnSpPr>
        <p:spPr>
          <a:xfrm>
            <a:off x="5148263" y="2462213"/>
            <a:ext cx="0" cy="16017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H="1">
            <a:off x="2797175" y="4064000"/>
            <a:ext cx="2351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5130800"/>
            <a:ext cx="1790700" cy="676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Přímá spojnice 18"/>
          <p:cNvCxnSpPr/>
          <p:nvPr/>
        </p:nvCxnSpPr>
        <p:spPr>
          <a:xfrm flipH="1">
            <a:off x="5294313" y="3357563"/>
            <a:ext cx="214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/>
          <p:cNvCxnSpPr/>
          <p:nvPr/>
        </p:nvCxnSpPr>
        <p:spPr>
          <a:xfrm>
            <a:off x="5294313" y="3357563"/>
            <a:ext cx="0" cy="13668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H="1">
            <a:off x="3971925" y="4724400"/>
            <a:ext cx="13223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27"/>
          <p:cNvCxnSpPr/>
          <p:nvPr/>
        </p:nvCxnSpPr>
        <p:spPr>
          <a:xfrm>
            <a:off x="5541963" y="3956050"/>
            <a:ext cx="0" cy="15128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/>
          <p:nvPr/>
        </p:nvCxnSpPr>
        <p:spPr>
          <a:xfrm flipH="1">
            <a:off x="2555875" y="5468938"/>
            <a:ext cx="2986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8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713" y="4519613"/>
            <a:ext cx="1465262" cy="655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24400" y="6019800"/>
            <a:ext cx="42624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Slidy</a:t>
            </a:r>
            <a:r>
              <a:rPr lang="en-US" b="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pro </a:t>
            </a:r>
            <a:r>
              <a:rPr lang="cs-CZ" b="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zásobník vytvořil Martin Paulík</a:t>
            </a:r>
            <a:endParaRPr lang="en-GB" b="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8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Zásobník – ukázka push</a:t>
            </a:r>
          </a:p>
        </p:txBody>
      </p:sp>
      <p:sp>
        <p:nvSpPr>
          <p:cNvPr id="33795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altLang="en-US" sz="1800"/>
              <a:t>push – vkládání hodnoty na vrchol zásobníku</a:t>
            </a:r>
          </a:p>
          <a:p>
            <a:r>
              <a:rPr lang="cs-CZ" altLang="en-US" sz="1800"/>
              <a:t>1. definuji ukazatel </a:t>
            </a:r>
            <a:r>
              <a:rPr lang="cs-CZ" altLang="en-US" sz="1800" u="sng"/>
              <a:t>pom</a:t>
            </a:r>
            <a:r>
              <a:rPr lang="cs-CZ" altLang="en-US" sz="1800"/>
              <a:t> na datovou strukturu</a:t>
            </a:r>
          </a:p>
          <a:p>
            <a:r>
              <a:rPr lang="cs-CZ" altLang="en-US" sz="1800"/>
              <a:t>2. ukazatel pom alokuji v paměti na velikost typZasobnik</a:t>
            </a:r>
          </a:p>
          <a:p>
            <a:r>
              <a:rPr lang="cs-CZ" altLang="en-US" sz="1800"/>
              <a:t>3. hodnota v datové struktuře se změní na hodnotu X</a:t>
            </a:r>
          </a:p>
          <a:p>
            <a:r>
              <a:rPr lang="cs-CZ" altLang="en-US" sz="1800"/>
              <a:t>4. ukazatel v datové struktuře bude ukazovat na to, kam ukazuje *z, tedy NULL</a:t>
            </a:r>
          </a:p>
          <a:p>
            <a:r>
              <a:rPr lang="cs-CZ" altLang="en-US" sz="1800"/>
              <a:t>5. *z ukazuje na datovou strukturu a tím jsme dokončili vložení hodnoty na vrchol</a:t>
            </a:r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3733800" cy="1419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986088"/>
            <a:ext cx="18288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2986088"/>
            <a:ext cx="1905000" cy="1485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427538"/>
            <a:ext cx="1935162" cy="223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0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350" y="4460875"/>
            <a:ext cx="1835150" cy="2198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01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Zásobník – ukázka pop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3438" y="1441450"/>
            <a:ext cx="4038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800" dirty="0"/>
              <a:t>pop – odebírá ze zásobníku položky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800" dirty="0"/>
              <a:t>1. stejné jako u předchozího (</a:t>
            </a:r>
            <a:r>
              <a:rPr lang="cs-CZ" sz="1800" dirty="0" err="1"/>
              <a:t>push</a:t>
            </a:r>
            <a:r>
              <a:rPr lang="cs-CZ" sz="1800" dirty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800" dirty="0"/>
              <a:t>příkazem </a:t>
            </a:r>
            <a:r>
              <a:rPr lang="cs-CZ" sz="1800" dirty="0" err="1">
                <a:solidFill>
                  <a:srgbClr val="FF0000"/>
                </a:solidFill>
              </a:rPr>
              <a:t>if</a:t>
            </a:r>
            <a:r>
              <a:rPr lang="cs-CZ" sz="1800" dirty="0">
                <a:solidFill>
                  <a:srgbClr val="FF0000"/>
                </a:solidFill>
              </a:rPr>
              <a:t>(</a:t>
            </a:r>
            <a:r>
              <a:rPr lang="cs-CZ" sz="1800" dirty="0" err="1">
                <a:solidFill>
                  <a:srgbClr val="FF0000"/>
                </a:solidFill>
              </a:rPr>
              <a:t>empty</a:t>
            </a:r>
            <a:r>
              <a:rPr lang="cs-CZ" sz="1800" dirty="0">
                <a:solidFill>
                  <a:srgbClr val="FF0000"/>
                </a:solidFill>
              </a:rPr>
              <a:t>(*z)) return 0; </a:t>
            </a:r>
            <a:r>
              <a:rPr lang="cs-CZ" sz="1800" dirty="0"/>
              <a:t>testujeme, zda zásobník je prázdný, pokud ano, končíme (protože není z čeho vybírat), pokud ne, pokračujeme ve funkci pop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800" dirty="0"/>
              <a:t>3. hodnota v datové struktuře je zkopírována do místa, kam ukazuje ukazatel *x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800" dirty="0"/>
              <a:t>4. *z bude ukazovat tam, kde ukazoval ukazatel </a:t>
            </a:r>
            <a:r>
              <a:rPr lang="cs-CZ" sz="1800" dirty="0" err="1"/>
              <a:t>naslednik</a:t>
            </a:r>
            <a:r>
              <a:rPr lang="cs-CZ" sz="1800" dirty="0"/>
              <a:t> v datové struktuře, bude to buď další struktura nebo NULL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sz="1800" dirty="0"/>
              <a:t>5. Datová struktura se uvolní, tím jsme vybrali jednu položku, aniž by zůstala a operace pop je dokončena.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68413"/>
            <a:ext cx="3886200" cy="2152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3421063"/>
            <a:ext cx="1398587" cy="1743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463" y="3421063"/>
            <a:ext cx="1939925" cy="1755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5164138"/>
            <a:ext cx="1655762" cy="1382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Ladění</a:t>
            </a:r>
            <a:r>
              <a:rPr lang="en-US" altLang="en-US">
                <a:solidFill>
                  <a:schemeClr val="bg2"/>
                </a:solidFill>
              </a:rPr>
              <a:t> </a:t>
            </a:r>
            <a:r>
              <a:rPr lang="cs-CZ" altLang="en-US">
                <a:solidFill>
                  <a:schemeClr val="bg2"/>
                </a:solidFill>
              </a:rPr>
              <a:t>dynamických struktur </a:t>
            </a: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Ladění dynamických struktur</a:t>
            </a:r>
            <a:endParaRPr lang="en-US" altLang="en-US"/>
          </a:p>
        </p:txBody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Situace: </a:t>
            </a:r>
          </a:p>
          <a:p>
            <a:pPr lvl="1" eaLnBrk="1" hangingPunct="1"/>
            <a:r>
              <a:rPr lang="cs-CZ" altLang="en-US"/>
              <a:t>dynamicky alokované položky dostupné přes ukazatel</a:t>
            </a:r>
          </a:p>
          <a:p>
            <a:pPr lvl="1" eaLnBrk="1" hangingPunct="1"/>
            <a:r>
              <a:rPr lang="cs-CZ" altLang="en-US"/>
              <a:t>nemáme pro každou položku proměnnou obsahující ukazatel</a:t>
            </a:r>
          </a:p>
          <a:p>
            <a:pPr eaLnBrk="1" hangingPunct="1"/>
            <a:r>
              <a:rPr lang="cs-CZ" altLang="en-US"/>
              <a:t>Typickým příkladem je dynamicky alokovaný list</a:t>
            </a:r>
          </a:p>
          <a:p>
            <a:pPr lvl="1" eaLnBrk="1" hangingPunct="1"/>
            <a:r>
              <a:rPr lang="cs-CZ" altLang="en-US"/>
              <a:t>a operace přidání, odebrání, vyhledávání</a:t>
            </a:r>
          </a:p>
          <a:p>
            <a:pPr lvl="1" eaLnBrk="1" hangingPunct="1"/>
            <a:r>
              <a:rPr lang="cs-CZ" altLang="en-US"/>
              <a:t>např. domácí úkol na rotaci obrázků</a:t>
            </a:r>
          </a:p>
          <a:p>
            <a:pPr eaLnBrk="1" hangingPunct="1"/>
            <a:endParaRPr lang="cs-CZ" altLang="en-US"/>
          </a:p>
          <a:p>
            <a:pPr lvl="1" eaLnBrk="1" hangingPunct="1"/>
            <a:r>
              <a:rPr lang="cs-CZ" altLang="en-US" i="1"/>
              <a:t>Kombinace více metod vede typicky k rychlejšímu odladění</a:t>
            </a:r>
          </a:p>
          <a:p>
            <a:pPr eaLnBrk="1" hangingPunct="1"/>
            <a:endParaRPr lang="en-US" altLang="en-US"/>
          </a:p>
        </p:txBody>
      </p:sp>
      <p:pic>
        <p:nvPicPr>
          <p:cNvPr id="716804" name="Picture 4" descr="icon_bul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9530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Ladění – „manuální“ metody</a:t>
            </a:r>
            <a:endParaRPr lang="en-US" altLang="en-US"/>
          </a:p>
        </p:txBody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000"/>
              <a:t>Kreslení struktury pastelkama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ukazatele, přepojování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Výpis obsahu struktury (seznamu)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volání po každé operaci a kontrola obsahu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1800"/>
              <a:t>např. postupně vložit na konec 10 prvků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1800"/>
              <a:t>výpis po každém vložení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jako hodnotu v položce seznamu si zvolte unikátní číslo</a:t>
            </a:r>
            <a:r>
              <a:rPr lang="en-US" altLang="en-US" sz="1800"/>
              <a:t>/</a:t>
            </a:r>
            <a:r>
              <a:rPr lang="cs-CZ" altLang="en-US" sz="1800"/>
              <a:t>ř</a:t>
            </a:r>
            <a:r>
              <a:rPr lang="en-US" altLang="en-US" sz="1800"/>
              <a:t>et</a:t>
            </a:r>
            <a:r>
              <a:rPr lang="cs-CZ" altLang="en-US" sz="1800"/>
              <a:t>ě</a:t>
            </a:r>
            <a:r>
              <a:rPr lang="en-US" altLang="en-US" sz="1800"/>
              <a:t>zec</a:t>
            </a:r>
            <a:r>
              <a:rPr lang="cs-CZ" altLang="en-US" sz="1800"/>
              <a:t>	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1800"/>
              <a:t>umožní vám snadno detekovat chybně vložený prvek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Speciální funkce na kontrolu integrity struktury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očekávaný počet položek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validita ukazatelů (NULL na koncích)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validita ukazatelů na celou strukturu (první resp. poslední prvek)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výhodný kandidát na unit testing a integrační testování</a:t>
            </a:r>
            <a:r>
              <a:rPr lang="en-US" altLang="en-US" sz="1800"/>
              <a:t>!</a:t>
            </a:r>
            <a:r>
              <a:rPr lang="cs-CZ" altLang="en-US" sz="180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Volejte po každé operaci</a:t>
            </a:r>
            <a:endParaRPr lang="en-US" altLang="en-US" sz="2000"/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po odladění se odstraní, např. </a:t>
            </a:r>
            <a:r>
              <a:rPr lang="en-US" altLang="en-US" sz="1800"/>
              <a:t>makro VERBOSE nebo assert()</a:t>
            </a:r>
          </a:p>
        </p:txBody>
      </p:sp>
      <p:pic>
        <p:nvPicPr>
          <p:cNvPr id="37893" name="Picture 4" descr="610px-Doubly-linked-l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066800"/>
            <a:ext cx="6324600" cy="4254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Typické problémy u dynamických struktur</a:t>
            </a:r>
            <a:endParaRPr lang="en-US" altLang="en-US"/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Nedojde k propojení všech ukazatelů při </a:t>
            </a:r>
          </a:p>
          <a:p>
            <a:pPr lvl="1" eaLnBrk="1" hangingPunct="1"/>
            <a:r>
              <a:rPr lang="cs-CZ" altLang="en-US" sz="2000"/>
              <a:t>např. pouze pNext a ne pPrev </a:t>
            </a:r>
          </a:p>
          <a:p>
            <a:pPr lvl="1" eaLnBrk="1" hangingPunct="1"/>
            <a:r>
              <a:rPr lang="cs-CZ" altLang="en-US" sz="2000"/>
              <a:t>musíme aktualizovat ukazatele u tří prvků (vlevo, aktuální, vpravo)</a:t>
            </a:r>
          </a:p>
          <a:p>
            <a:pPr eaLnBrk="1" hangingPunct="1"/>
            <a:r>
              <a:rPr lang="cs-CZ" altLang="en-US" sz="2400"/>
              <a:t>Chybné propojení v případě manipulace u prvního</a:t>
            </a:r>
            <a:r>
              <a:rPr lang="en-US" altLang="en-US" sz="2400"/>
              <a:t>/</a:t>
            </a:r>
            <a:r>
              <a:rPr lang="cs-CZ" altLang="en-US" sz="2400"/>
              <a:t>posledního prvku</a:t>
            </a:r>
          </a:p>
          <a:p>
            <a:pPr lvl="1" eaLnBrk="1" hangingPunct="1"/>
            <a:r>
              <a:rPr lang="cs-CZ" altLang="en-US" sz="2000"/>
              <a:t>pád programu při pokusu o přístup na adresu NULL </a:t>
            </a:r>
          </a:p>
          <a:p>
            <a:pPr lvl="1" eaLnBrk="1" hangingPunct="1"/>
            <a:r>
              <a:rPr lang="cs-CZ" altLang="en-US" sz="2000"/>
              <a:t>poškození nebo neuložení aktualizovaného ukazatele na první</a:t>
            </a:r>
            <a:r>
              <a:rPr lang="en-US" altLang="en-US" sz="2000"/>
              <a:t>/</a:t>
            </a:r>
            <a:r>
              <a:rPr lang="cs-CZ" altLang="en-US" sz="2000"/>
              <a:t>poslední prvek</a:t>
            </a:r>
          </a:p>
          <a:p>
            <a:pPr eaLnBrk="1" hangingPunct="1"/>
            <a:r>
              <a:rPr lang="cs-CZ" altLang="en-US" sz="2400"/>
              <a:t>Přepsání stávajícího ukazatele adresou na nový prvek =</a:t>
            </a:r>
            <a:r>
              <a:rPr lang="en-US" altLang="en-US" sz="2400"/>
              <a:t>&gt;</a:t>
            </a:r>
            <a:r>
              <a:rPr lang="cs-CZ" altLang="en-US" sz="2400"/>
              <a:t> ztráta ukazatele =</a:t>
            </a:r>
            <a:r>
              <a:rPr lang="en-US" altLang="en-US" sz="2400"/>
              <a:t>&gt;</a:t>
            </a:r>
            <a:r>
              <a:rPr lang="cs-CZ" altLang="en-US" sz="2400"/>
              <a:t> memory leaks</a:t>
            </a:r>
          </a:p>
          <a:p>
            <a:pPr eaLnBrk="1" hangingPunct="1"/>
            <a:r>
              <a:rPr lang="cs-CZ" altLang="en-US" sz="2400"/>
              <a:t>Chybí korektní dealokace po ukončení práce =</a:t>
            </a:r>
            <a:r>
              <a:rPr lang="en-US" altLang="en-US" sz="2400"/>
              <a:t>&gt;</a:t>
            </a:r>
            <a:r>
              <a:rPr lang="cs-CZ" altLang="en-US" sz="2400"/>
              <a:t> memory leaks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Ladění – využití debuggeru</a:t>
            </a:r>
            <a:endParaRPr lang="en-US" altLang="en-US"/>
          </a:p>
        </p:txBody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Nevyhýbejte se použití debuggeru</a:t>
            </a:r>
            <a:endParaRPr lang="en-US" altLang="en-US" sz="2400"/>
          </a:p>
          <a:p>
            <a:pPr lvl="1" eaLnBrk="1" hangingPunct="1"/>
            <a:r>
              <a:rPr lang="cs-CZ" altLang="en-US" sz="2000"/>
              <a:t>i prosté krokování funkce dá výrazný vhled do chování</a:t>
            </a:r>
            <a:r>
              <a:rPr lang="en-US" altLang="en-US" sz="2000"/>
              <a:t>!</a:t>
            </a:r>
            <a:endParaRPr lang="cs-CZ" altLang="en-US" sz="2000"/>
          </a:p>
          <a:p>
            <a:pPr lvl="1" eaLnBrk="1" hangingPunct="1"/>
            <a:r>
              <a:rPr lang="cs-CZ" altLang="en-US" sz="2000"/>
              <a:t>lze brát jako učitele ukazující postupně jednotlivé kroky algoritmu</a:t>
            </a:r>
          </a:p>
          <a:p>
            <a:pPr eaLnBrk="1" hangingPunct="1"/>
            <a:r>
              <a:rPr lang="cs-CZ" altLang="en-US" sz="2400"/>
              <a:t>Zobrazte si hodnoty proměnných</a:t>
            </a:r>
          </a:p>
          <a:p>
            <a:pPr lvl="1" eaLnBrk="1" hangingPunct="1"/>
            <a:r>
              <a:rPr lang="cs-CZ" altLang="en-US" sz="2000"/>
              <a:t>v případě dynamické struktury je ale obtížnější</a:t>
            </a:r>
          </a:p>
          <a:p>
            <a:pPr lvl="1" eaLnBrk="1" hangingPunct="1"/>
            <a:r>
              <a:rPr lang="cs-CZ" altLang="en-US" sz="2000"/>
              <a:t>typicky máte aktuální prvek při procházení seznamu</a:t>
            </a:r>
          </a:p>
          <a:p>
            <a:pPr lvl="2" eaLnBrk="1" hangingPunct="1"/>
            <a:r>
              <a:rPr lang="cs-CZ" altLang="en-US" sz="2000"/>
              <a:t>a můžete si zobrazit jeho adresu i obsah</a:t>
            </a:r>
          </a:p>
          <a:p>
            <a:pPr lvl="1" eaLnBrk="1" hangingPunct="1"/>
            <a:r>
              <a:rPr lang="cs-CZ" altLang="en-US" sz="2000"/>
              <a:t>některé debuggeru umožní procházet postupně i další prvky </a:t>
            </a:r>
          </a:p>
          <a:p>
            <a:pPr lvl="2" eaLnBrk="1" hangingPunct="1"/>
            <a:r>
              <a:rPr lang="cs-CZ" altLang="en-US" sz="2000"/>
              <a:t>klikáním na položky „next“ a „previous“ (u seznamu)</a:t>
            </a:r>
          </a:p>
          <a:p>
            <a:pPr eaLnBrk="1" hangingPunct="1"/>
            <a:r>
              <a:rPr lang="cs-CZ" altLang="en-US" sz="2400"/>
              <a:t>Pokud je nutné, lze si poznačit adresy</a:t>
            </a:r>
            <a:r>
              <a:rPr lang="en-US" altLang="en-US" sz="2400"/>
              <a:t>/</a:t>
            </a:r>
            <a:r>
              <a:rPr lang="cs-CZ" altLang="en-US" sz="2400"/>
              <a:t>hodnoty do obrázku</a:t>
            </a:r>
          </a:p>
          <a:p>
            <a:pPr lvl="1" eaLnBrk="1" hangingPunct="1"/>
            <a:r>
              <a:rPr lang="cs-CZ" altLang="en-US" sz="2000"/>
              <a:t>např. kontrola, zda je seznam pospojovaný opravdu správně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Uživatelské datové typy </a:t>
            </a: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Zobrazení dalších položek v debuggeru</a:t>
            </a:r>
            <a:endParaRPr lang="en-US" altLang="en-US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40965" name="Picture 4" descr="dynDebu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79629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877" name="AutoShape 5"/>
          <p:cNvSpPr>
            <a:spLocks/>
          </p:cNvSpPr>
          <p:nvPr/>
        </p:nvSpPr>
        <p:spPr bwMode="auto">
          <a:xfrm>
            <a:off x="5562600" y="2209800"/>
            <a:ext cx="3200400" cy="457200"/>
          </a:xfrm>
          <a:prstGeom prst="borderCallout2">
            <a:avLst>
              <a:gd name="adj1" fmla="val 25000"/>
              <a:gd name="adj2" fmla="val -2380"/>
              <a:gd name="adj3" fmla="val 25000"/>
              <a:gd name="adj4" fmla="val -21676"/>
              <a:gd name="adj5" fmla="val 335417"/>
              <a:gd name="adj6" fmla="val -41616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adresa </a:t>
            </a:r>
            <a:r>
              <a:rPr lang="cs-CZ" altLang="en-US" sz="1800"/>
              <a:t>aktuální položky</a:t>
            </a:r>
            <a:endParaRPr lang="en-US" altLang="en-US" sz="1800"/>
          </a:p>
        </p:txBody>
      </p:sp>
      <p:sp>
        <p:nvSpPr>
          <p:cNvPr id="719878" name="AutoShape 6"/>
          <p:cNvSpPr>
            <a:spLocks/>
          </p:cNvSpPr>
          <p:nvPr/>
        </p:nvSpPr>
        <p:spPr bwMode="auto">
          <a:xfrm>
            <a:off x="1828800" y="5867400"/>
            <a:ext cx="3200400" cy="457200"/>
          </a:xfrm>
          <a:prstGeom prst="borderCallout2">
            <a:avLst>
              <a:gd name="adj1" fmla="val 25000"/>
              <a:gd name="adj2" fmla="val -2380"/>
              <a:gd name="adj3" fmla="val 25000"/>
              <a:gd name="adj4" fmla="val -11162"/>
              <a:gd name="adj5" fmla="val -364931"/>
              <a:gd name="adj6" fmla="val -20190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ukazatel na následující</a:t>
            </a:r>
            <a:endParaRPr lang="en-US" altLang="en-US" sz="1800"/>
          </a:p>
        </p:txBody>
      </p:sp>
      <p:sp>
        <p:nvSpPr>
          <p:cNvPr id="719879" name="AutoShape 7"/>
          <p:cNvSpPr>
            <a:spLocks/>
          </p:cNvSpPr>
          <p:nvPr/>
        </p:nvSpPr>
        <p:spPr bwMode="auto">
          <a:xfrm>
            <a:off x="5410200" y="5638800"/>
            <a:ext cx="3200400" cy="685800"/>
          </a:xfrm>
          <a:prstGeom prst="borderCallout2">
            <a:avLst>
              <a:gd name="adj1" fmla="val 16667"/>
              <a:gd name="adj2" fmla="val -2380"/>
              <a:gd name="adj3" fmla="val 16667"/>
              <a:gd name="adj4" fmla="val -61509"/>
              <a:gd name="adj5" fmla="val -168287"/>
              <a:gd name="adj6" fmla="val -122319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ukazatel na následující od následující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877" grpId="0" animBg="1"/>
      <p:bldP spid="719878" grpId="0" animBg="1"/>
      <p:bldP spid="71987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Ladění – využití debuggeru 2</a:t>
            </a:r>
            <a:endParaRPr lang="en-US" altLang="en-US"/>
          </a:p>
        </p:txBody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Struktury mohou být velké </a:t>
            </a:r>
          </a:p>
          <a:p>
            <a:pPr lvl="1" eaLnBrk="1" hangingPunct="1"/>
            <a:r>
              <a:rPr lang="cs-CZ" altLang="en-US"/>
              <a:t>např. tisíce prvků, nelze procházet vždy od začátku</a:t>
            </a:r>
          </a:p>
          <a:p>
            <a:pPr lvl="1" eaLnBrk="1" hangingPunct="1"/>
            <a:r>
              <a:rPr lang="cs-CZ" altLang="en-US"/>
              <a:t>víme, že problém nastává po vkládání prvku s hodnotou </a:t>
            </a:r>
            <a:r>
              <a:rPr lang="en-US" altLang="en-US"/>
              <a:t>‘</a:t>
            </a:r>
            <a:r>
              <a:rPr lang="cs-CZ" altLang="en-US"/>
              <a:t>1013</a:t>
            </a:r>
            <a:r>
              <a:rPr lang="en-US" altLang="en-US"/>
              <a:t>’</a:t>
            </a:r>
            <a:endParaRPr lang="cs-CZ" altLang="en-US"/>
          </a:p>
          <a:p>
            <a:pPr eaLnBrk="1" hangingPunct="1"/>
            <a:r>
              <a:rPr lang="cs-CZ" altLang="en-US"/>
              <a:t>Podmíněný breakpoint</a:t>
            </a:r>
          </a:p>
          <a:p>
            <a:pPr lvl="1" eaLnBrk="1" hangingPunct="1"/>
            <a:r>
              <a:rPr lang="cs-CZ" altLang="en-US"/>
              <a:t>má (snad) každý debugger</a:t>
            </a:r>
          </a:p>
          <a:p>
            <a:pPr lvl="1" eaLnBrk="1" hangingPunct="1"/>
            <a:r>
              <a:rPr lang="cs-CZ" altLang="en-US"/>
              <a:t>vložte breakpoint, pravé myšítko a editujte podmínku</a:t>
            </a:r>
          </a:p>
          <a:p>
            <a:pPr lvl="1" eaLnBrk="1" hangingPunct="1"/>
            <a:r>
              <a:rPr lang="cs-CZ" altLang="en-US"/>
              <a:t>např. zastav pokud je </a:t>
            </a:r>
            <a:r>
              <a:rPr lang="cs-CZ" altLang="en-US">
                <a:latin typeface="Courier New" pitchFamily="49" charset="0"/>
              </a:rPr>
              <a:t>hodnota </a:t>
            </a:r>
            <a:r>
              <a:rPr lang="en-US" altLang="en-US">
                <a:latin typeface="Courier New" pitchFamily="49" charset="0"/>
              </a:rPr>
              <a:t>== 1013</a:t>
            </a:r>
          </a:p>
          <a:p>
            <a:pPr lvl="1" eaLnBrk="1" hangingPunct="1"/>
            <a:r>
              <a:rPr lang="cs-CZ" altLang="en-US"/>
              <a:t>(můžete samozřejmě použít i jinou podmínku)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Podmíněný breakpoint – QT Creator</a:t>
            </a:r>
            <a:endParaRPr lang="en-US" altLang="en-US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dirty="0" err="1"/>
              <a:t>Toggle</a:t>
            </a:r>
            <a:r>
              <a:rPr lang="cs-CZ" altLang="en-US" dirty="0"/>
              <a:t> </a:t>
            </a:r>
            <a:r>
              <a:rPr lang="cs-CZ" altLang="en-US" dirty="0" err="1"/>
              <a:t>breakpoint</a:t>
            </a:r>
            <a:r>
              <a:rPr lang="cs-CZ" altLang="en-US" dirty="0"/>
              <a:t> (F9)</a:t>
            </a:r>
            <a:r>
              <a:rPr lang="cs-CZ" altLang="en-US" dirty="0">
                <a:sym typeface="Symbol" panose="05050102010706020507" pitchFamily="18" charset="2"/>
              </a:rPr>
              <a:t></a:t>
            </a:r>
            <a:r>
              <a:rPr lang="cs-CZ" altLang="en-US" dirty="0"/>
              <a:t>R-</a:t>
            </a:r>
            <a:r>
              <a:rPr lang="cs-CZ" altLang="en-US" dirty="0" err="1"/>
              <a:t>Click</a:t>
            </a:r>
            <a:r>
              <a:rPr lang="cs-CZ" altLang="en-US" dirty="0">
                <a:sym typeface="Symbol" panose="05050102010706020507" pitchFamily="18" charset="2"/>
              </a:rPr>
              <a:t></a:t>
            </a:r>
            <a:r>
              <a:rPr lang="en-US" altLang="en-US" dirty="0"/>
              <a:t>Edit breakpoint</a:t>
            </a:r>
            <a:endParaRPr lang="cs-CZ" altLang="en-US" dirty="0"/>
          </a:p>
          <a:p>
            <a:pPr eaLnBrk="1" hangingPunct="1"/>
            <a:endParaRPr lang="en-US" altLang="en-US" dirty="0"/>
          </a:p>
        </p:txBody>
      </p:sp>
      <p:graphicFrame>
        <p:nvGraphicFramePr>
          <p:cNvPr id="43013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752600" y="2362200"/>
          <a:ext cx="4137025" cy="358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0" name="Image" r:id="rId3" imgW="7492063" imgH="6501587" progId="Photoshop.Image.11">
                  <p:embed/>
                </p:oleObj>
              </mc:Choice>
              <mc:Fallback>
                <p:oleObj name="Image" r:id="rId3" imgW="7492063" imgH="6501587" progId="Photoshop.Image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362200"/>
                        <a:ext cx="4137025" cy="3589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0118" name="AutoShape 6"/>
          <p:cNvSpPr>
            <a:spLocks/>
          </p:cNvSpPr>
          <p:nvPr/>
        </p:nvSpPr>
        <p:spPr bwMode="auto">
          <a:xfrm>
            <a:off x="5943600" y="3200400"/>
            <a:ext cx="1981200" cy="457200"/>
          </a:xfrm>
          <a:prstGeom prst="borderCallout2">
            <a:avLst>
              <a:gd name="adj1" fmla="val 25000"/>
              <a:gd name="adj2" fmla="val -3847"/>
              <a:gd name="adj3" fmla="val 25000"/>
              <a:gd name="adj4" fmla="val -28685"/>
              <a:gd name="adj5" fmla="val 257292"/>
              <a:gd name="adj6" fmla="val -54245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podmínka</a:t>
            </a:r>
            <a:endParaRPr lang="en-US" altLang="en-US" sz="1800"/>
          </a:p>
        </p:txBody>
      </p:sp>
      <p:sp>
        <p:nvSpPr>
          <p:cNvPr id="730119" name="AutoShape 7"/>
          <p:cNvSpPr>
            <a:spLocks/>
          </p:cNvSpPr>
          <p:nvPr/>
        </p:nvSpPr>
        <p:spPr bwMode="auto">
          <a:xfrm>
            <a:off x="6019800" y="5334000"/>
            <a:ext cx="2819400" cy="762000"/>
          </a:xfrm>
          <a:prstGeom prst="borderCallout2">
            <a:avLst>
              <a:gd name="adj1" fmla="val 15000"/>
              <a:gd name="adj2" fmla="val -2704"/>
              <a:gd name="adj3" fmla="val 15000"/>
              <a:gd name="adj4" fmla="val -20551"/>
              <a:gd name="adj5" fmla="val -82500"/>
              <a:gd name="adj6" fmla="val -38963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počet ignorování „splnění“ breakpointu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0118" grpId="0" animBg="1"/>
      <p:bldP spid="73011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Podmíněný breakpoint – Code::Blocks</a:t>
            </a:r>
            <a:endParaRPr lang="en-US" altLang="en-US"/>
          </a:p>
        </p:txBody>
      </p:sp>
      <p:graphicFrame>
        <p:nvGraphicFramePr>
          <p:cNvPr id="44036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52400" y="1295400"/>
          <a:ext cx="6934200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6" name="Image" r:id="rId3" imgW="8457143" imgH="2526984" progId="Photoshop.Image.11">
                  <p:embed/>
                </p:oleObj>
              </mc:Choice>
              <mc:Fallback>
                <p:oleObj name="Image" r:id="rId3" imgW="8457143" imgH="2526984" progId="Photoshop.Image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295400"/>
                        <a:ext cx="6934200" cy="20732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192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609600" y="3505200"/>
          <a:ext cx="8162925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7" name="Image" r:id="rId5" imgW="10882540" imgH="3555556" progId="Photoshop.Image.11">
                  <p:embed/>
                </p:oleObj>
              </mc:Choice>
              <mc:Fallback>
                <p:oleObj name="Image" r:id="rId5" imgW="10882540" imgH="3555556" progId="Photoshop.Image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505200"/>
                        <a:ext cx="8162925" cy="2667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Podmíněný breakpoint ve VS2010</a:t>
            </a:r>
            <a:endParaRPr lang="en-US" altLang="en-US"/>
          </a:p>
        </p:txBody>
      </p:sp>
      <p:graphicFrame>
        <p:nvGraphicFramePr>
          <p:cNvPr id="45060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52400" y="1143000"/>
          <a:ext cx="4137025" cy="280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0" name="Image" r:id="rId3" imgW="5206349" imgH="3530159" progId="Photoshop.Image.11">
                  <p:embed/>
                </p:oleObj>
              </mc:Choice>
              <mc:Fallback>
                <p:oleObj name="Image" r:id="rId3" imgW="5206349" imgH="3530159" progId="Photoshop.Image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143000"/>
                        <a:ext cx="4137025" cy="28051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2948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3124200" y="3241675"/>
          <a:ext cx="6019800" cy="361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1" name="Image" r:id="rId5" imgW="7377778" imgH="4431746" progId="Photoshop.Image.11">
                  <p:embed/>
                </p:oleObj>
              </mc:Choice>
              <mc:Fallback>
                <p:oleObj name="Image" r:id="rId5" imgW="7377778" imgH="4431746" progId="Photoshop.Image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241675"/>
                        <a:ext cx="6019800" cy="36163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Ladění – paměť je klíčová </a:t>
            </a:r>
            <a:endParaRPr lang="en-US" altLang="en-US"/>
          </a:p>
        </p:txBody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altLang="en-US" sz="1800"/>
              <a:t>U dynamických struktur je klíčová paměť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600"/>
              <a:t>přidejte si výpisy ukazatelů (</a:t>
            </a:r>
            <a:r>
              <a:rPr lang="en-US" altLang="en-US" sz="1600"/>
              <a:t>&amp;polozka, polozka-&gt;next</a:t>
            </a:r>
            <a:r>
              <a:rPr lang="cs-CZ" altLang="en-US" sz="1600"/>
              <a:t>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600"/>
              <a:t>výpis obsahu paměti nebo Memory watch</a:t>
            </a:r>
            <a:endParaRPr lang="en-US" altLang="en-US" sz="1600"/>
          </a:p>
          <a:p>
            <a:pPr eaLnBrk="1" hangingPunct="1">
              <a:lnSpc>
                <a:spcPct val="80000"/>
              </a:lnSpc>
            </a:pPr>
            <a:r>
              <a:rPr lang="cs-CZ" altLang="en-US" sz="1800"/>
              <a:t>QTCreator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600"/>
              <a:t>Windows</a:t>
            </a:r>
            <a:r>
              <a:rPr lang="en-US" altLang="en-US" sz="1600">
                <a:sym typeface="Symbol" pitchFamily="18" charset="2"/>
              </a:rPr>
              <a:t></a:t>
            </a:r>
            <a:r>
              <a:rPr lang="cs-CZ" altLang="en-US" sz="1600">
                <a:sym typeface="Symbol" pitchFamily="18" charset="2"/>
              </a:rPr>
              <a:t>View</a:t>
            </a:r>
            <a:r>
              <a:rPr lang="en-US" altLang="en-US" sz="1600">
                <a:sym typeface="Symbol" pitchFamily="18" charset="2"/>
              </a:rPr>
              <a:t></a:t>
            </a:r>
            <a:r>
              <a:rPr lang="cs-CZ" altLang="en-US" sz="1600">
                <a:sym typeface="Symbol" pitchFamily="18" charset="2"/>
              </a:rPr>
              <a:t>Memory</a:t>
            </a:r>
            <a:endParaRPr lang="cs-CZ" altLang="en-US" sz="1600"/>
          </a:p>
          <a:p>
            <a:pPr eaLnBrk="1" hangingPunct="1">
              <a:lnSpc>
                <a:spcPct val="80000"/>
              </a:lnSpc>
            </a:pPr>
            <a:r>
              <a:rPr lang="cs-CZ" altLang="en-US" sz="1800"/>
              <a:t>Code::Blocks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/>
              <a:t>Debug</a:t>
            </a:r>
            <a:r>
              <a:rPr lang="en-US" altLang="en-US" sz="1600">
                <a:sym typeface="Symbol" pitchFamily="18" charset="2"/>
              </a:rPr>
              <a:t></a:t>
            </a:r>
            <a:r>
              <a:rPr lang="en-US" altLang="en-US" sz="1600"/>
              <a:t>Debugging windows</a:t>
            </a:r>
            <a:r>
              <a:rPr lang="en-US" altLang="en-US" sz="1600">
                <a:sym typeface="Symbol" pitchFamily="18" charset="2"/>
              </a:rPr>
              <a:t></a:t>
            </a:r>
            <a:r>
              <a:rPr lang="en-US" altLang="en-US" sz="1600"/>
              <a:t>Examine memory</a:t>
            </a:r>
            <a:endParaRPr lang="cs-CZ" altLang="en-US" sz="1600"/>
          </a:p>
          <a:p>
            <a:pPr eaLnBrk="1" hangingPunct="1">
              <a:lnSpc>
                <a:spcPct val="80000"/>
              </a:lnSpc>
            </a:pPr>
            <a:r>
              <a:rPr lang="cs-CZ" altLang="en-US" sz="1800"/>
              <a:t>Visual Studio 2010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/>
              <a:t>Debug</a:t>
            </a:r>
            <a:r>
              <a:rPr lang="en-US" altLang="en-US" sz="1600">
                <a:sym typeface="Symbol" pitchFamily="18" charset="2"/>
              </a:rPr>
              <a:t></a:t>
            </a:r>
            <a:r>
              <a:rPr lang="cs-CZ" altLang="en-US" sz="1600">
                <a:sym typeface="Symbol" pitchFamily="18" charset="2"/>
              </a:rPr>
              <a:t>W</a:t>
            </a:r>
            <a:r>
              <a:rPr lang="en-US" altLang="en-US" sz="1600"/>
              <a:t>indows</a:t>
            </a:r>
            <a:r>
              <a:rPr lang="en-US" altLang="en-US" sz="1600">
                <a:sym typeface="Symbol" pitchFamily="18" charset="2"/>
              </a:rPr>
              <a:t></a:t>
            </a:r>
            <a:r>
              <a:rPr lang="cs-CZ" altLang="en-US" sz="1600"/>
              <a:t>M</a:t>
            </a:r>
            <a:r>
              <a:rPr lang="en-US" altLang="en-US" sz="1600"/>
              <a:t>emory</a:t>
            </a:r>
            <a:r>
              <a:rPr lang="cs-CZ" altLang="en-US" sz="1600"/>
              <a:t>  (až po spuštění ladění)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1800"/>
              <a:t>Memory breakpoint</a:t>
            </a:r>
            <a:endParaRPr lang="en-US" altLang="en-US" sz="1800"/>
          </a:p>
          <a:p>
            <a:pPr lvl="1" eaLnBrk="1" hangingPunct="1">
              <a:lnSpc>
                <a:spcPct val="80000"/>
              </a:lnSpc>
            </a:pPr>
            <a:r>
              <a:rPr lang="cs-CZ" altLang="en-US" sz="1600"/>
              <a:t>pokročilá vlastnost debuggeru (např. VS2010)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600"/>
              <a:t>podmíněný breakpoint na změnu v paměti (nutná podpora v CPU)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600"/>
              <a:t>typicky jen několik bajtů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/>
              <a:t>Debug</a:t>
            </a:r>
            <a:r>
              <a:rPr lang="en-US" altLang="en-US" sz="1600">
                <a:sym typeface="Symbol" pitchFamily="18" charset="2"/>
              </a:rPr>
              <a:t></a:t>
            </a:r>
            <a:r>
              <a:rPr lang="cs-CZ" altLang="en-US" sz="1600">
                <a:sym typeface="Symbol" pitchFamily="18" charset="2"/>
              </a:rPr>
              <a:t>Breakpoint</a:t>
            </a:r>
            <a:r>
              <a:rPr lang="en-US" altLang="en-US" sz="1600">
                <a:sym typeface="Symbol" pitchFamily="18" charset="2"/>
              </a:rPr>
              <a:t></a:t>
            </a:r>
            <a:r>
              <a:rPr lang="cs-CZ" altLang="en-US" sz="1600">
                <a:sym typeface="Symbol" pitchFamily="18" charset="2"/>
              </a:rPr>
              <a:t>New data breakpoint</a:t>
            </a:r>
            <a:endParaRPr lang="cs-CZ" altLang="en-US" sz="1600"/>
          </a:p>
          <a:p>
            <a:pPr eaLnBrk="1" hangingPunct="1">
              <a:lnSpc>
                <a:spcPct val="80000"/>
              </a:lnSpc>
            </a:pPr>
            <a:r>
              <a:rPr lang="cs-CZ" altLang="en-US" sz="1800"/>
              <a:t>Kontrola memory leaks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600"/>
              <a:t>nenechávat na konec, hůř se pak odstraňuje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600"/>
              <a:t>memory leak může znamenat i chybu v kódu, nejen zapomenutý delete</a:t>
            </a:r>
            <a:endParaRPr lang="en-US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Paměťový breakpoint – Visual Studio 2010</a:t>
            </a:r>
            <a:endParaRPr lang="en-US" altLang="en-US"/>
          </a:p>
        </p:txBody>
      </p:sp>
      <p:graphicFrame>
        <p:nvGraphicFramePr>
          <p:cNvPr id="47108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1752600"/>
          <a:ext cx="8991600" cy="263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43" name="Image" r:id="rId3" imgW="13092063" imgH="3834921" progId="Photoshop.Image.11">
                  <p:embed/>
                </p:oleObj>
              </mc:Choice>
              <mc:Fallback>
                <p:oleObj name="Image" r:id="rId3" imgW="13092063" imgH="3834921" progId="Photoshop.Image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52600"/>
                        <a:ext cx="8991600" cy="2635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Hodnoty ukazatelů</a:t>
            </a:r>
            <a:endParaRPr lang="en-US" altLang="en-US"/>
          </a:p>
        </p:txBody>
      </p:sp>
      <p:sp>
        <p:nvSpPr>
          <p:cNvPr id="72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Debugger umožní zobrazit i hodnoty ukazatelů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pozor, mohou se mezi různými spuštěními měnit</a:t>
            </a:r>
            <a:endParaRPr lang="en-US" altLang="en-US" sz="2000" dirty="0"/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první vložená položka nemusí být vždy na stejném místě na haldě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Ukazatel na následující položku by měl odpovídat adrese této položky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typicky již ukazatel máte nebo získáte pomocí operátoru </a:t>
            </a:r>
            <a:r>
              <a:rPr lang="en-US" altLang="en-US" sz="2000" dirty="0"/>
              <a:t>&amp;</a:t>
            </a:r>
            <a:endParaRPr lang="cs-CZ" altLang="en-US" sz="2000" dirty="0"/>
          </a:p>
          <a:p>
            <a:pPr eaLnBrk="1" hangingPunct="1">
              <a:lnSpc>
                <a:spcPct val="90000"/>
              </a:lnSpc>
            </a:pPr>
            <a:r>
              <a:rPr lang="cs-CZ" altLang="en-US" sz="2400" dirty="0"/>
              <a:t>V </a:t>
            </a:r>
            <a:r>
              <a:rPr lang="cs-CZ" altLang="en-US" sz="2400" dirty="0" err="1"/>
              <a:t>debug</a:t>
            </a:r>
            <a:r>
              <a:rPr lang="cs-CZ" altLang="en-US" sz="2400" dirty="0"/>
              <a:t> režimu může překladač nastavovat dosud nenastavené hodnoty ukazatelů na „speciální“ hodnoty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např. </a:t>
            </a:r>
            <a:r>
              <a:rPr lang="cs-CZ" altLang="en-US" sz="2000" b="1" dirty="0">
                <a:solidFill>
                  <a:schemeClr val="accent2"/>
                </a:solidFill>
                <a:latin typeface="Courier New" pitchFamily="49" charset="0"/>
              </a:rPr>
              <a:t>0xBaadF00d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poznáte podle toho při ladění neinicializovaný ukazatel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 dirty="0"/>
              <a:t>POZOR: existuje pouze v </a:t>
            </a:r>
            <a:r>
              <a:rPr lang="cs-CZ" altLang="en-US" sz="2000" dirty="0" err="1"/>
              <a:t>debug</a:t>
            </a:r>
            <a:r>
              <a:rPr lang="cs-CZ" altLang="en-US" sz="2000" dirty="0"/>
              <a:t> režimu</a:t>
            </a:r>
            <a:r>
              <a:rPr lang="en-US" altLang="en-US" sz="2000" dirty="0"/>
              <a:t>! </a:t>
            </a:r>
            <a:endParaRPr lang="cs-CZ" altLang="en-US" sz="2000" dirty="0"/>
          </a:p>
          <a:p>
            <a:pPr lvl="2" eaLnBrk="1" hangingPunct="1">
              <a:lnSpc>
                <a:spcPct val="90000"/>
              </a:lnSpc>
            </a:pPr>
            <a:r>
              <a:rPr lang="cs-CZ" altLang="en-US" sz="2000" dirty="0"/>
              <a:t>v</a:t>
            </a:r>
            <a:r>
              <a:rPr lang="en-US" altLang="en-US" sz="2000" dirty="0"/>
              <a:t> Release je </a:t>
            </a:r>
            <a:r>
              <a:rPr lang="cs-CZ" altLang="en-US" sz="2000" dirty="0"/>
              <a:t>„smetí“ z paměti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dirty="0"/>
              <a:t>=&gt;</a:t>
            </a:r>
            <a:r>
              <a:rPr lang="cs-CZ" altLang="en-US" sz="2000" dirty="0"/>
              <a:t> nelze použít pro zjištění validity ukazatele</a:t>
            </a:r>
            <a:r>
              <a:rPr lang="en-US" altLang="en-US" sz="2000" dirty="0"/>
              <a:t>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 dirty="0"/>
              <a:t>PB071 Prednaska 07 – Dynamické struktury</a:t>
            </a:r>
            <a:endParaRPr lang="en-GB" altLang="en-US" dirty="0"/>
          </a:p>
        </p:txBody>
      </p:sp>
      <p:pic>
        <p:nvPicPr>
          <p:cNvPr id="43011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89050"/>
            <a:ext cx="8532813" cy="4794250"/>
          </a:xfrm>
        </p:spPr>
      </p:pic>
      <p:sp>
        <p:nvSpPr>
          <p:cNvPr id="43012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 | 27.3.2017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6828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Bonus – překvapení </a:t>
            </a:r>
            <a:r>
              <a:rPr lang="cs-CZ" altLang="en-US">
                <a:sym typeface="Wingdings" pitchFamily="2" charset="2"/>
              </a:rPr>
              <a:t></a:t>
            </a:r>
            <a:endParaRPr lang="en-GB" altLang="en-US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34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Uživatelské datové typy</a:t>
            </a:r>
            <a:endParaRPr lang="en-US" altLang="en-US"/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Známe primitivní datové typy</a:t>
            </a:r>
          </a:p>
          <a:p>
            <a:pPr eaLnBrk="1" hangingPunct="1"/>
            <a:r>
              <a:rPr lang="cs-CZ" altLang="en-US"/>
              <a:t>Známe pole primitivních datových typů</a:t>
            </a:r>
          </a:p>
          <a:p>
            <a:pPr eaLnBrk="1" hangingPunct="1"/>
            <a:r>
              <a:rPr lang="cs-CZ" altLang="en-US"/>
              <a:t>Můžeme vytvářet vlastní uživatelské </a:t>
            </a:r>
            <a:r>
              <a:rPr lang="en-US" altLang="en-US"/>
              <a:t>datové </a:t>
            </a:r>
            <a:r>
              <a:rPr lang="cs-CZ" altLang="en-US"/>
              <a:t>typy:</a:t>
            </a:r>
            <a:endParaRPr lang="en-US" altLang="en-US"/>
          </a:p>
          <a:p>
            <a:pPr lvl="1" eaLnBrk="1" hangingPunct="1"/>
            <a:r>
              <a:rPr lang="en-US" altLang="en-US"/>
              <a:t>enum</a:t>
            </a:r>
          </a:p>
          <a:p>
            <a:pPr lvl="1" eaLnBrk="1" hangingPunct="1"/>
            <a:r>
              <a:rPr lang="en-US" altLang="en-US"/>
              <a:t>struct</a:t>
            </a:r>
          </a:p>
          <a:p>
            <a:pPr lvl="1" eaLnBrk="1" hangingPunct="1"/>
            <a:r>
              <a:rPr lang="en-US" altLang="en-US"/>
              <a:t>union</a:t>
            </a:r>
          </a:p>
          <a:p>
            <a:pPr lvl="1" eaLnBrk="1" hangingPunct="1"/>
            <a:r>
              <a:rPr lang="en-US" altLang="en-US"/>
              <a:t>typedef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Budoucnost programovacích jazyků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 internetu existuje velké množství blogů o přechodu mezi jazyky pro konkrétní tým (</a:t>
            </a:r>
            <a:r>
              <a:rPr lang="en-GB" dirty="0"/>
              <a:t>&gt; 10</a:t>
            </a:r>
            <a:r>
              <a:rPr lang="en-GB" baseline="30000" dirty="0"/>
              <a:t>5</a:t>
            </a:r>
            <a:r>
              <a:rPr lang="cs-CZ" dirty="0"/>
              <a:t>)</a:t>
            </a:r>
          </a:p>
          <a:p>
            <a:pPr lvl="1"/>
            <a:r>
              <a:rPr lang="en-GB" dirty="0"/>
              <a:t>“Why our team moved from </a:t>
            </a:r>
            <a:r>
              <a:rPr lang="cs-CZ" dirty="0"/>
              <a:t>X </a:t>
            </a:r>
            <a:r>
              <a:rPr lang="en-GB" dirty="0"/>
              <a:t>to</a:t>
            </a:r>
            <a:r>
              <a:rPr lang="cs-CZ" dirty="0"/>
              <a:t> Y</a:t>
            </a:r>
            <a:r>
              <a:rPr lang="en-GB" dirty="0"/>
              <a:t>”</a:t>
            </a:r>
          </a:p>
          <a:p>
            <a:r>
              <a:rPr lang="en-GB" dirty="0"/>
              <a:t>Erik </a:t>
            </a:r>
            <a:r>
              <a:rPr lang="en-GB" dirty="0" err="1"/>
              <a:t>Bernhardsson</a:t>
            </a:r>
            <a:r>
              <a:rPr lang="cs-CZ" dirty="0"/>
              <a:t> pomocí Google dotazů vytvořil tabulku přechodů N </a:t>
            </a:r>
            <a:r>
              <a:rPr lang="en-GB" dirty="0"/>
              <a:t>* N </a:t>
            </a:r>
          </a:p>
          <a:p>
            <a:pPr lvl="1"/>
            <a:r>
              <a:rPr lang="en-GB" dirty="0">
                <a:hlinkClick r:id="rId2"/>
              </a:rPr>
              <a:t>https://erikbern.com/2017/03/15/the-eigenvector-of-why-we-moved-from-language-x-to-language-y.html</a:t>
            </a:r>
            <a:endParaRPr lang="cs-CZ" dirty="0"/>
          </a:p>
          <a:p>
            <a:pPr lvl="1"/>
            <a:r>
              <a:rPr lang="cs-CZ" dirty="0">
                <a:hlinkClick r:id="rId3"/>
              </a:rPr>
              <a:t>https://github.com/erikbern/eigenstuff</a:t>
            </a:r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en-GB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32471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-1398"/>
            <a:ext cx="6858000" cy="6858000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  <p:sp>
        <p:nvSpPr>
          <p:cNvPr id="6" name="TextovéPole 5"/>
          <p:cNvSpPr txBox="1"/>
          <p:nvPr/>
        </p:nvSpPr>
        <p:spPr>
          <a:xfrm rot="16200000">
            <a:off x="-160884" y="3517154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rgbClr val="FF3300"/>
                </a:solidFill>
              </a:rPr>
              <a:t>Z jazyku</a:t>
            </a:r>
            <a:endParaRPr lang="en-GB" sz="2400" dirty="0">
              <a:solidFill>
                <a:srgbClr val="FF330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895600" y="-73481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>
                <a:solidFill>
                  <a:srgbClr val="00CC00"/>
                </a:solidFill>
              </a:rPr>
              <a:t>Na jazyk</a:t>
            </a:r>
            <a:endParaRPr lang="en-GB" sz="2400" dirty="0">
              <a:solidFill>
                <a:srgbClr val="00CC00"/>
              </a:solidFill>
            </a:endParaRPr>
          </a:p>
        </p:txBody>
      </p:sp>
      <p:sp>
        <p:nvSpPr>
          <p:cNvPr id="8" name="Obdélník: se zakulacenými rohy 7"/>
          <p:cNvSpPr/>
          <p:nvPr/>
        </p:nvSpPr>
        <p:spPr bwMode="auto">
          <a:xfrm>
            <a:off x="990600" y="778778"/>
            <a:ext cx="6705600" cy="236335"/>
          </a:xfrm>
          <a:prstGeom prst="roundRect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Obdélník: se zakulacenými rohy 8"/>
          <p:cNvSpPr/>
          <p:nvPr/>
        </p:nvSpPr>
        <p:spPr bwMode="auto">
          <a:xfrm rot="5400000">
            <a:off x="-1535215" y="3486252"/>
            <a:ext cx="6354764" cy="236335"/>
          </a:xfrm>
          <a:prstGeom prst="roundRect">
            <a:avLst/>
          </a:prstGeom>
          <a:noFill/>
          <a:ln w="38100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96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Popularita jazyků v budoucnosti</a:t>
            </a:r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2514600"/>
            <a:ext cx="8424862" cy="3318171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468313" y="1412875"/>
            <a:ext cx="8424862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cs-CZ" b="0" kern="0" dirty="0"/>
              <a:t>Využití pro predikci popularity jazyků v budoucnosti (</a:t>
            </a:r>
            <a:r>
              <a:rPr lang="cs-CZ" b="0" kern="0" dirty="0" err="1"/>
              <a:t>eigenvector</a:t>
            </a:r>
            <a:r>
              <a:rPr lang="cs-CZ" b="0" kern="0" dirty="0"/>
              <a:t>)</a:t>
            </a:r>
          </a:p>
          <a:p>
            <a:pPr lvl="1"/>
            <a:endParaRPr lang="en-GB" b="0" kern="0" dirty="0"/>
          </a:p>
        </p:txBody>
      </p:sp>
    </p:spTree>
    <p:extLst>
      <p:ext uri="{BB962C8B-B14F-4D97-AF65-F5344CB8AC3E}">
        <p14:creationId xmlns:p14="http://schemas.microsoft.com/office/powerpoint/2010/main" val="15194145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Analýza pro </a:t>
            </a:r>
            <a:r>
              <a:rPr lang="cs-CZ" dirty="0" err="1"/>
              <a:t>javascript</a:t>
            </a:r>
            <a:r>
              <a:rPr lang="cs-CZ" dirty="0"/>
              <a:t> frameworky, </a:t>
            </a:r>
            <a:r>
              <a:rPr lang="cs-CZ" dirty="0" err="1"/>
              <a:t>DBs</a:t>
            </a:r>
            <a:r>
              <a:rPr lang="cs-CZ" dirty="0"/>
              <a:t>…</a:t>
            </a:r>
            <a:endParaRPr lang="en-GB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876519"/>
            <a:ext cx="5116162" cy="5107156"/>
          </a:xfrm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Úvod do C | 27.3.2017</a:t>
            </a:r>
            <a:endParaRPr lang="en-GB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1"/>
          <a:stretch/>
        </p:blipFill>
        <p:spPr>
          <a:xfrm>
            <a:off x="-69147" y="1268413"/>
            <a:ext cx="4411339" cy="444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374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e</a:t>
            </a:r>
            <a:r>
              <a:rPr lang="en-US" altLang="en-US"/>
              <a:t>num</a:t>
            </a:r>
            <a:r>
              <a:rPr lang="cs-CZ" altLang="en-US"/>
              <a:t> – výčtový typ</a:t>
            </a:r>
            <a:endParaRPr lang="en-US" altLang="en-US"/>
          </a:p>
        </p:txBody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675687" cy="48244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altLang="en-US" sz="2400"/>
              <a:t>Motivace: proměnná s omezeným rozsahem hodnot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/>
              <a:t>např. rasa hráče (elf, human, hobit):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human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hobit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000">
              <a:solidFill>
                <a:srgbClr val="808080"/>
              </a:solidFill>
              <a:latin typeface="Courier New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race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2000">
                <a:solidFill>
                  <a:srgbClr val="007F7F"/>
                </a:solidFill>
                <a:latin typeface="Courier New" pitchFamily="49" charset="0"/>
              </a:rPr>
              <a:t>human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race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7F7F"/>
                </a:solidFill>
                <a:latin typeface="Courier New" pitchFamily="49" charset="0"/>
              </a:rPr>
              <a:t>18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cs-CZ" altLang="en-US" sz="2000"/>
              <a:t>???</a:t>
            </a:r>
            <a:endParaRPr lang="en-US" altLang="en-US" sz="2000"/>
          </a:p>
          <a:p>
            <a:pPr lvl="1" eaLnBrk="1" hangingPunct="1">
              <a:lnSpc>
                <a:spcPct val="80000"/>
              </a:lnSpc>
            </a:pPr>
            <a:r>
              <a:rPr lang="cs-CZ" altLang="en-US" sz="2000"/>
              <a:t>jak zajistit přiřazení jen povolené hodnoty</a:t>
            </a:r>
            <a:r>
              <a:rPr lang="en-US" altLang="en-US" sz="2000"/>
              <a:t>?</a:t>
            </a:r>
            <a:endParaRPr lang="cs-CZ" altLang="en-US" sz="2000"/>
          </a:p>
          <a:p>
            <a:pPr eaLnBrk="1" hangingPunct="1">
              <a:lnSpc>
                <a:spcPct val="80000"/>
              </a:lnSpc>
            </a:pPr>
            <a:r>
              <a:rPr lang="cs-CZ" altLang="en-US" sz="2400"/>
              <a:t>Typ proměnné umožňující omezit rozsah hodnot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/>
              <a:t>povolené hodnoty specifikuje programátor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/>
              <a:t>kontrolováno v době překladu (pozor, jen pro pojmenované hodnoty)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2400"/>
              <a:t>Deklarace typu: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jméno_typu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po</a:t>
            </a:r>
            <a:r>
              <a:rPr lang="cs-CZ" altLang="en-US" sz="2000">
                <a:solidFill>
                  <a:srgbClr val="000000"/>
                </a:solidFill>
                <a:latin typeface="Courier New" pitchFamily="49" charset="0"/>
              </a:rPr>
              <a:t>jmenované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_hodnoty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 sz="200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cs-CZ" altLang="en-US" sz="2400"/>
              <a:t>Vytvoření proměnné: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 b="1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jméno_typu</a:t>
            </a:r>
            <a:r>
              <a:rPr lang="en-US" altLang="en-US" sz="200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jméno_proměnné</a:t>
            </a:r>
            <a:r>
              <a:rPr lang="en-US" altLang="en-US" sz="2000" b="1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2400"/>
              <a:t>(Další možné varianty syntaxe)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800">
                <a:hlinkClick r:id="rId2"/>
              </a:rPr>
              <a:t>http://msdn.microsoft.com/en-us/library/whbyts4t%28v=vs.80%29.aspx</a:t>
            </a:r>
            <a:endParaRPr lang="en-US" altLang="en-US" sz="1800"/>
          </a:p>
        </p:txBody>
      </p:sp>
      <p:sp>
        <p:nvSpPr>
          <p:cNvPr id="645124" name="Text Box 4"/>
          <p:cNvSpPr txBox="1">
            <a:spLocks noChangeArrowheads="1"/>
          </p:cNvSpPr>
          <p:nvPr/>
        </p:nvSpPr>
        <p:spPr bwMode="auto">
          <a:xfrm>
            <a:off x="6324600" y="0"/>
            <a:ext cx="2819400" cy="1377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human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fr-FR" altLang="en-US" sz="1400" b="0">
                <a:solidFill>
                  <a:srgbClr val="000000"/>
                </a:solidFill>
                <a:latin typeface="Courier New" pitchFamily="49" charset="0"/>
              </a:rPr>
              <a:t>hobit</a:t>
            </a:r>
            <a:endParaRPr lang="fr-FR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40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fr-FR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4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fr-FR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400" b="0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fr-FR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400" b="0">
                <a:solidFill>
                  <a:srgbClr val="000000"/>
                </a:solidFill>
                <a:latin typeface="Courier New" pitchFamily="49" charset="0"/>
              </a:rPr>
              <a:t>race1</a:t>
            </a:r>
            <a:r>
              <a:rPr lang="fr-FR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400" b="0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fr-FR" altLang="en-US" sz="1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400" b="0">
              <a:solidFill>
                <a:srgbClr val="80808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enum</a:t>
            </a:r>
            <a:r>
              <a:rPr lang="en-US" altLang="en-US"/>
              <a:t> – </a:t>
            </a:r>
            <a:r>
              <a:rPr lang="cs-CZ" altLang="en-US"/>
              <a:t>ukázka</a:t>
            </a:r>
            <a:endParaRPr lang="en-US" altLang="en-US"/>
          </a:p>
        </p:txBody>
      </p:sp>
      <p:sp>
        <p:nvSpPr>
          <p:cNvPr id="65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cs-CZ" altLang="en-US" dirty="0"/>
          </a:p>
          <a:p>
            <a:pPr eaLnBrk="1" hangingPunct="1">
              <a:lnSpc>
                <a:spcPct val="90000"/>
              </a:lnSpc>
            </a:pPr>
            <a:endParaRPr lang="cs-CZ" altLang="en-US" dirty="0"/>
          </a:p>
          <a:p>
            <a:pPr eaLnBrk="1" hangingPunct="1">
              <a:lnSpc>
                <a:spcPct val="90000"/>
              </a:lnSpc>
            </a:pPr>
            <a:endParaRPr lang="cs-CZ" altLang="en-US" dirty="0"/>
          </a:p>
          <a:p>
            <a:pPr eaLnBrk="1" hangingPunct="1">
              <a:lnSpc>
                <a:spcPct val="90000"/>
              </a:lnSpc>
            </a:pPr>
            <a:endParaRPr lang="cs-CZ" altLang="en-US" dirty="0"/>
          </a:p>
          <a:p>
            <a:pPr eaLnBrk="1" hangingPunct="1">
              <a:lnSpc>
                <a:spcPct val="90000"/>
              </a:lnSpc>
            </a:pPr>
            <a:r>
              <a:rPr lang="cs-CZ" altLang="en-US" dirty="0" err="1"/>
              <a:t>enum</a:t>
            </a:r>
            <a:r>
              <a:rPr lang="cs-CZ" altLang="en-US" dirty="0"/>
              <a:t> nelze </a:t>
            </a:r>
            <a:r>
              <a:rPr lang="en-GB" altLang="en-US" dirty="0"/>
              <a:t>u </a:t>
            </a:r>
            <a:r>
              <a:rPr lang="en-GB" altLang="en-US" dirty="0" err="1"/>
              <a:t>deklarace</a:t>
            </a:r>
            <a:r>
              <a:rPr lang="en-GB" altLang="en-US" dirty="0"/>
              <a:t> </a:t>
            </a:r>
            <a:r>
              <a:rPr lang="cs-CZ" altLang="en-US" dirty="0"/>
              <a:t>proměnné vynechat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dirty="0"/>
              <a:t>lze vyřešit pomocí nového typy (</a:t>
            </a:r>
            <a:r>
              <a:rPr lang="cs-CZ" altLang="en-US" dirty="0" err="1"/>
              <a:t>typedef</a:t>
            </a:r>
            <a:r>
              <a:rPr lang="cs-CZ" altLang="en-US" dirty="0"/>
              <a:t>, později)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dirty="0"/>
              <a:t>Lze vynechat výčet pojmenovaných hodnot, pokud již bylo zavedeno dříve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dirty="0"/>
              <a:t>Nelze zavést ve stejném jmenném prostoru stejně pojmenovaný index	</a:t>
            </a:r>
            <a:endParaRPr lang="en-US" altLang="en-US" dirty="0"/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2286000" y="1219200"/>
            <a:ext cx="3505200" cy="2031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dirty="0" err="1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en-US" altLang="en-US" sz="18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 dirty="0" err="1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en-US" altLang="en-US" sz="18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dirty="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 dirty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800" b="0" dirty="0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en-US" altLang="en-US" sz="1800" dirty="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en-US" altLang="en-US" sz="1800" b="0" dirty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800" b="0" dirty="0">
                <a:solidFill>
                  <a:srgbClr val="000000"/>
                </a:solidFill>
                <a:latin typeface="Courier New" pitchFamily="49" charset="0"/>
              </a:rPr>
              <a:t>human</a:t>
            </a:r>
            <a:r>
              <a:rPr lang="en-US" altLang="en-US" sz="1800" dirty="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en-US" altLang="en-US" sz="1800" b="0" dirty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fr-FR" altLang="en-US" sz="1800" b="0" dirty="0">
                <a:solidFill>
                  <a:srgbClr val="000000"/>
                </a:solidFill>
                <a:latin typeface="Courier New" pitchFamily="49" charset="0"/>
              </a:rPr>
              <a:t>hobit</a:t>
            </a:r>
            <a:endParaRPr lang="fr-FR" altLang="en-US" sz="1800" b="0" dirty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 dirty="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cs-CZ" altLang="en-US" sz="1800" dirty="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en-US" sz="1800" dirty="0">
              <a:solidFill>
                <a:srgbClr val="00007F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 dirty="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fr-FR" altLang="en-US" sz="18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 dirty="0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fr-FR" altLang="en-US" sz="18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 dirty="0">
                <a:solidFill>
                  <a:srgbClr val="000000"/>
                </a:solidFill>
                <a:latin typeface="Courier New" pitchFamily="49" charset="0"/>
              </a:rPr>
              <a:t>race1</a:t>
            </a:r>
            <a:r>
              <a:rPr lang="fr-FR" altLang="en-US" sz="18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dirty="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8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 dirty="0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fr-FR" altLang="en-US" sz="1800" dirty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800" b="0" dirty="0">
              <a:solidFill>
                <a:srgbClr val="80808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enum - detailněji</a:t>
            </a:r>
            <a:endParaRPr lang="en-US" altLang="en-US"/>
          </a:p>
        </p:txBody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/>
              <a:t>V C je enum realizován typem int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položky enum jsou pojmenování pro konstanty typu int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První položka je defaultně nahraditelná za 0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druhá za 1, atd.</a:t>
            </a:r>
            <a:endParaRPr lang="en-US" altLang="en-US"/>
          </a:p>
          <a:p>
            <a:pPr lvl="1" eaLnBrk="1" hangingPunct="1">
              <a:lnSpc>
                <a:spcPct val="90000"/>
              </a:lnSpc>
            </a:pPr>
            <a:r>
              <a:rPr lang="en-US" altLang="en-US" b="1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human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hobit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};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>
              <a:solidFill>
                <a:srgbClr val="808080"/>
              </a:solidFill>
              <a:latin typeface="Courier New" pitchFamily="49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en-US">
                <a:solidFill>
                  <a:srgbClr val="007F00"/>
                </a:solidFill>
                <a:latin typeface="Courier New" pitchFamily="49" charset="0"/>
              </a:rPr>
              <a:t>// elf == 0, hobit == 2</a:t>
            </a:r>
            <a:endParaRPr lang="cs-CZ" altLang="en-US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Index položky lze ale změnit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b="1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human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>
                <a:solidFill>
                  <a:srgbClr val="007F7F"/>
                </a:solidFill>
                <a:latin typeface="Courier New" pitchFamily="49" charset="0"/>
              </a:rPr>
              <a:t>3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hobit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};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>
              <a:solidFill>
                <a:srgbClr val="808080"/>
              </a:solidFill>
              <a:latin typeface="Courier New" pitchFamily="49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altLang="en-US">
                <a:solidFill>
                  <a:srgbClr val="007F00"/>
                </a:solidFill>
                <a:latin typeface="Courier New" pitchFamily="49" charset="0"/>
              </a:rPr>
              <a:t>// elf == 0, hobit == 4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Index položky může být i duplicitní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b="1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human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Courier New" pitchFamily="49" charset="0"/>
              </a:rPr>
              <a:t>hobit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=-</a:t>
            </a:r>
            <a:r>
              <a:rPr lang="en-US" altLang="en-US">
                <a:solidFill>
                  <a:srgbClr val="007F7F"/>
                </a:solidFill>
                <a:latin typeface="Courier New" pitchFamily="49" charset="0"/>
              </a:rPr>
              <a:t>3</a:t>
            </a:r>
            <a:r>
              <a:rPr lang="en-US" altLang="en-US" b="1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en-US" altLang="en-US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</a:rPr>
              <a:t>Úvod do C | 27.3.2017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enum - využití</a:t>
            </a:r>
            <a:endParaRPr lang="en-US" altLang="en-US"/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cs-CZ" altLang="en-US" dirty="0"/>
              <a:t>Pro zpřehlednění zápisu konstant</a:t>
            </a:r>
          </a:p>
          <a:p>
            <a:pPr lvl="1" eaLnBrk="1" hangingPunct="1"/>
            <a:r>
              <a:rPr lang="cs-CZ" altLang="en-US" dirty="0"/>
              <a:t>elf, </a:t>
            </a:r>
            <a:r>
              <a:rPr lang="cs-CZ" altLang="en-US" dirty="0" err="1"/>
              <a:t>human</a:t>
            </a:r>
            <a:r>
              <a:rPr lang="cs-CZ" altLang="en-US" dirty="0"/>
              <a:t> a hobit přehlednější než 0, 1, 2</a:t>
            </a:r>
          </a:p>
          <a:p>
            <a:pPr lvl="1" eaLnBrk="1" hangingPunct="1"/>
            <a:r>
              <a:rPr lang="cs-CZ" altLang="en-US" dirty="0"/>
              <a:t>přiřazení hodnoty, </a:t>
            </a:r>
            <a:r>
              <a:rPr lang="cs-CZ" altLang="en-US" dirty="0" err="1"/>
              <a:t>switch</a:t>
            </a:r>
            <a:r>
              <a:rPr lang="cs-CZ" altLang="en-US" dirty="0"/>
              <a:t>...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cs-CZ" altLang="en-US" dirty="0"/>
              <a:t>Pro kontrolu rozsahu hodnot</a:t>
            </a:r>
          </a:p>
          <a:p>
            <a:pPr lvl="1" eaLnBrk="1" hangingPunct="1"/>
            <a:r>
              <a:rPr lang="cs-CZ" altLang="en-US" dirty="0"/>
              <a:t>pouze při specifikaci pojmenovaným indexem</a:t>
            </a:r>
          </a:p>
          <a:p>
            <a:pPr lvl="1" eaLnBrk="1" hangingPunct="1"/>
            <a:r>
              <a:rPr lang="cs-CZ" altLang="en-US" dirty="0"/>
              <a:t>rozsah číselného indexu ale není kontrolován</a:t>
            </a:r>
            <a:endParaRPr lang="en-US" altLang="en-US" dirty="0"/>
          </a:p>
        </p:txBody>
      </p:sp>
      <p:sp>
        <p:nvSpPr>
          <p:cNvPr id="680964" name="Text Box 4"/>
          <p:cNvSpPr txBox="1">
            <a:spLocks noChangeArrowheads="1"/>
          </p:cNvSpPr>
          <p:nvPr/>
        </p:nvSpPr>
        <p:spPr bwMode="auto">
          <a:xfrm>
            <a:off x="4876800" y="4267200"/>
            <a:ext cx="4016375" cy="22987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human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hobit</a:t>
            </a:r>
            <a:endParaRPr lang="fr-FR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};</a:t>
            </a:r>
            <a:endParaRPr lang="fr-FR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race1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elf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race3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chicken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800">
                <a:solidFill>
                  <a:srgbClr val="00007F"/>
                </a:solidFill>
                <a:latin typeface="Courier New" pitchFamily="49" charset="0"/>
              </a:rPr>
              <a:t>enum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race_t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 b="0">
                <a:solidFill>
                  <a:srgbClr val="000000"/>
                </a:solidFill>
                <a:latin typeface="Courier New" pitchFamily="49" charset="0"/>
              </a:rPr>
              <a:t>race2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fr-FR" altLang="en-US" sz="1800" b="0">
                <a:solidFill>
                  <a:srgbClr val="007F7F"/>
                </a:solidFill>
                <a:latin typeface="Courier New" pitchFamily="49" charset="0"/>
              </a:rPr>
              <a:t>15</a:t>
            </a:r>
            <a:r>
              <a:rPr lang="fr-FR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0964" grpId="0" animBg="1"/>
    </p:bldLst>
  </p:timing>
</p:sld>
</file>

<file path=ppt/theme/theme1.xml><?xml version="1.0" encoding="utf-8"?>
<a:theme xmlns:a="http://schemas.openxmlformats.org/drawingml/2006/main" name="2_Vlastní návrh">
  <a:themeElements>
    <a:clrScheme name="2_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Sablona_FIMUNI</Template>
  <TotalTime>42058</TotalTime>
  <Words>3293</Words>
  <Application>Microsoft Office PowerPoint</Application>
  <PresentationFormat>Předvádění na obrazovce (4:3)</PresentationFormat>
  <Paragraphs>601</Paragraphs>
  <Slides>53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53</vt:i4>
      </vt:variant>
    </vt:vector>
  </HeadingPairs>
  <TitlesOfParts>
    <vt:vector size="62" baseType="lpstr">
      <vt:lpstr>Verdana</vt:lpstr>
      <vt:lpstr>Wingdings</vt:lpstr>
      <vt:lpstr>Calibri</vt:lpstr>
      <vt:lpstr>Courier New</vt:lpstr>
      <vt:lpstr>Symbol</vt:lpstr>
      <vt:lpstr>MS Mincho</vt:lpstr>
      <vt:lpstr>Arial</vt:lpstr>
      <vt:lpstr>2_Vlastní návrh</vt:lpstr>
      <vt:lpstr>Image</vt:lpstr>
      <vt:lpstr>PB071 – Principy nízkoúrovňového programování</vt:lpstr>
      <vt:lpstr>Organizační</vt:lpstr>
      <vt:lpstr>Organizační</vt:lpstr>
      <vt:lpstr>Uživatelské datové typy </vt:lpstr>
      <vt:lpstr>Uživatelské datové typy</vt:lpstr>
      <vt:lpstr>enum – výčtový typ</vt:lpstr>
      <vt:lpstr>enum – ukázka</vt:lpstr>
      <vt:lpstr>enum - detailněji</vt:lpstr>
      <vt:lpstr>enum - využití</vt:lpstr>
      <vt:lpstr>struct - motivace</vt:lpstr>
      <vt:lpstr>struct</vt:lpstr>
      <vt:lpstr>Inicializace struktur</vt:lpstr>
      <vt:lpstr>struct – předání do funkce</vt:lpstr>
      <vt:lpstr>Kopírování struktur – přiřazovací operátor</vt:lpstr>
      <vt:lpstr>Kopie struktur - ilustrace</vt:lpstr>
      <vt:lpstr>struct: plytká vs. hluboká kopie</vt:lpstr>
      <vt:lpstr>Využití struct: pole s pamatováním délky</vt:lpstr>
      <vt:lpstr>Dynamická alokace celých struktur</vt:lpstr>
      <vt:lpstr>Operátor -&gt; vs. operátor .</vt:lpstr>
      <vt:lpstr>typedef </vt:lpstr>
      <vt:lpstr>typedef</vt:lpstr>
      <vt:lpstr>Kombinace typedef + struct</vt:lpstr>
      <vt:lpstr>PB071 Prednaska 07 – uživatelské typy</vt:lpstr>
      <vt:lpstr>Dynamická alokace – zřetězený seznam</vt:lpstr>
      <vt:lpstr>Zřetězený seznam - použití</vt:lpstr>
      <vt:lpstr>Zřetězený seznam – typické operace</vt:lpstr>
      <vt:lpstr>Zřetězený seznam - vlastnosti</vt:lpstr>
      <vt:lpstr>Zřetězený seznam – implementace I.</vt:lpstr>
      <vt:lpstr>Zřetězený seznam – implementace II.</vt:lpstr>
      <vt:lpstr>Zřetězený seznam – implementace III.</vt:lpstr>
      <vt:lpstr>Zřetězený seznam – implementace IIII.</vt:lpstr>
      <vt:lpstr>Zásobník - implementace</vt:lpstr>
      <vt:lpstr>Zásobník – ukázka push</vt:lpstr>
      <vt:lpstr>Zásobník – ukázka pop</vt:lpstr>
      <vt:lpstr>Ladění dynamických struktur </vt:lpstr>
      <vt:lpstr>Ladění dynamických struktur</vt:lpstr>
      <vt:lpstr>Ladění – „manuální“ metody</vt:lpstr>
      <vt:lpstr>Typické problémy u dynamických struktur</vt:lpstr>
      <vt:lpstr>Ladění – využití debuggeru</vt:lpstr>
      <vt:lpstr>Zobrazení dalších položek v debuggeru</vt:lpstr>
      <vt:lpstr>Ladění – využití debuggeru 2</vt:lpstr>
      <vt:lpstr>Podmíněný breakpoint – QT Creator</vt:lpstr>
      <vt:lpstr>Podmíněný breakpoint – Code::Blocks</vt:lpstr>
      <vt:lpstr>Podmíněný breakpoint ve VS2010</vt:lpstr>
      <vt:lpstr>Ladění – paměť je klíčová </vt:lpstr>
      <vt:lpstr>Paměťový breakpoint – Visual Studio 2010</vt:lpstr>
      <vt:lpstr>Hodnoty ukazatelů</vt:lpstr>
      <vt:lpstr>PB071 Prednaska 07 – Dynamické struktury</vt:lpstr>
      <vt:lpstr>Bonus – překvapení </vt:lpstr>
      <vt:lpstr>Budoucnost programovacích jazyků</vt:lpstr>
      <vt:lpstr>Prezentace aplikace PowerPoint</vt:lpstr>
      <vt:lpstr>Popularita jazyků v budoucnosti</vt:lpstr>
      <vt:lpstr>Analýza pro javascript frameworky, DBs…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Přednášky</dc:title>
  <dc:creator>Petr</dc:creator>
  <cp:lastModifiedBy>Petr Svenda</cp:lastModifiedBy>
  <cp:revision>3898</cp:revision>
  <cp:lastPrinted>2014-03-24T09:21:47Z</cp:lastPrinted>
  <dcterms:created xsi:type="dcterms:W3CDTF">2010-08-06T08:20:19Z</dcterms:created>
  <dcterms:modified xsi:type="dcterms:W3CDTF">2017-03-23T08:02:33Z</dcterms:modified>
</cp:coreProperties>
</file>