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8"/>
  </p:notesMasterIdLst>
  <p:handoutMasterIdLst>
    <p:handoutMasterId r:id="rId59"/>
  </p:handoutMasterIdLst>
  <p:sldIdLst>
    <p:sldId id="262" r:id="rId2"/>
    <p:sldId id="657" r:id="rId3"/>
    <p:sldId id="658" r:id="rId4"/>
    <p:sldId id="659" r:id="rId5"/>
    <p:sldId id="660" r:id="rId6"/>
    <p:sldId id="661" r:id="rId7"/>
    <p:sldId id="662" r:id="rId8"/>
    <p:sldId id="663" r:id="rId9"/>
    <p:sldId id="664" r:id="rId10"/>
    <p:sldId id="665" r:id="rId11"/>
    <p:sldId id="666" r:id="rId12"/>
    <p:sldId id="667" r:id="rId13"/>
    <p:sldId id="668" r:id="rId14"/>
    <p:sldId id="676" r:id="rId15"/>
    <p:sldId id="675" r:id="rId16"/>
    <p:sldId id="678" r:id="rId17"/>
    <p:sldId id="669" r:id="rId18"/>
    <p:sldId id="672" r:id="rId19"/>
    <p:sldId id="623" r:id="rId20"/>
    <p:sldId id="547" r:id="rId21"/>
    <p:sldId id="548" r:id="rId22"/>
    <p:sldId id="680" r:id="rId23"/>
    <p:sldId id="590" r:id="rId24"/>
    <p:sldId id="551" r:id="rId25"/>
    <p:sldId id="552" r:id="rId26"/>
    <p:sldId id="553" r:id="rId27"/>
    <p:sldId id="554" r:id="rId28"/>
    <p:sldId id="555" r:id="rId29"/>
    <p:sldId id="617" r:id="rId30"/>
    <p:sldId id="556" r:id="rId31"/>
    <p:sldId id="599" r:id="rId32"/>
    <p:sldId id="645" r:id="rId33"/>
    <p:sldId id="600" r:id="rId34"/>
    <p:sldId id="627" r:id="rId35"/>
    <p:sldId id="596" r:id="rId36"/>
    <p:sldId id="597" r:id="rId37"/>
    <p:sldId id="628" r:id="rId38"/>
    <p:sldId id="673" r:id="rId39"/>
    <p:sldId id="629" r:id="rId40"/>
    <p:sldId id="630" r:id="rId41"/>
    <p:sldId id="631" r:id="rId42"/>
    <p:sldId id="632" r:id="rId43"/>
    <p:sldId id="650" r:id="rId44"/>
    <p:sldId id="633" r:id="rId45"/>
    <p:sldId id="644" r:id="rId46"/>
    <p:sldId id="634" r:id="rId47"/>
    <p:sldId id="635" r:id="rId48"/>
    <p:sldId id="636" r:id="rId49"/>
    <p:sldId id="637" r:id="rId50"/>
    <p:sldId id="638" r:id="rId51"/>
    <p:sldId id="639" r:id="rId52"/>
    <p:sldId id="640" r:id="rId53"/>
    <p:sldId id="641" r:id="rId54"/>
    <p:sldId id="646" r:id="rId55"/>
    <p:sldId id="582" r:id="rId56"/>
    <p:sldId id="670" r:id="rId57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6600"/>
    <a:srgbClr val="CCCC00"/>
    <a:srgbClr val="FFCC00"/>
    <a:srgbClr val="FF33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49750" autoAdjust="0"/>
  </p:normalViewPr>
  <p:slideViewPr>
    <p:cSldViewPr>
      <p:cViewPr varScale="1">
        <p:scale>
          <a:sx n="110" d="100"/>
          <a:sy n="110" d="100"/>
        </p:scale>
        <p:origin x="42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943" tIns="50472" rIns="100943" bIns="50472" numCol="1" anchor="t" anchorCtr="0" compatLnSpc="1">
            <a:prstTxWarp prst="textNoShape">
              <a:avLst/>
            </a:prstTxWarp>
          </a:bodyPr>
          <a:lstStyle>
            <a:lvl1pPr defTabSz="1009650"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943" tIns="50472" rIns="100943" bIns="50472" numCol="1" anchor="t" anchorCtr="0" compatLnSpc="1">
            <a:prstTxWarp prst="textNoShape">
              <a:avLst/>
            </a:prstTxWarp>
          </a:bodyPr>
          <a:lstStyle>
            <a:lvl1pPr algn="r" defTabSz="1009650"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943" tIns="50472" rIns="100943" bIns="50472" numCol="1" anchor="b" anchorCtr="0" compatLnSpc="1">
            <a:prstTxWarp prst="textNoShape">
              <a:avLst/>
            </a:prstTxWarp>
          </a:bodyPr>
          <a:lstStyle>
            <a:lvl1pPr defTabSz="1009650"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943" tIns="50472" rIns="100943" bIns="50472" numCol="1" anchor="b" anchorCtr="0" compatLnSpc="1">
            <a:prstTxWarp prst="textNoShape">
              <a:avLst/>
            </a:prstTxWarp>
          </a:bodyPr>
          <a:lstStyle>
            <a:lvl1pPr algn="r" defTabSz="1009650" eaLnBrk="1" hangingPunct="1">
              <a:defRPr sz="1400" b="0"/>
            </a:lvl1pPr>
          </a:lstStyle>
          <a:p>
            <a:pPr>
              <a:defRPr/>
            </a:pPr>
            <a:fld id="{3286B98E-A526-41C1-A381-158B21328B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60D78EC-E4CC-4CA3-B670-CB969A48F465}" type="datetimeFigureOut">
              <a:rPr lang="en-GB"/>
              <a:pPr>
                <a:defRPr/>
              </a:pPr>
              <a:t>06/03/2017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CDCC96E-3BA8-4F79-AE36-7EA16BC3C97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512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DA21FBD-D66F-4F8D-BBD8-200235032340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212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274638"/>
            <a:ext cx="2125663" cy="5962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229350" cy="5962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690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97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51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412875"/>
            <a:ext cx="4135437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1412875"/>
            <a:ext cx="4137025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628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825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09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182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863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705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12875"/>
            <a:ext cx="8424862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styly předlohy textu.</a:t>
            </a:r>
          </a:p>
          <a:p>
            <a:pPr lvl="1"/>
            <a:r>
              <a:rPr lang="cs-CZ" altLang="en-US"/>
              <a:t>Druhá úroveň</a:t>
            </a:r>
          </a:p>
          <a:p>
            <a:pPr lvl="2"/>
            <a:r>
              <a:rPr lang="cs-CZ" altLang="en-US"/>
              <a:t>Třetí úroveň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0" y="0"/>
            <a:ext cx="9144000" cy="107950"/>
          </a:xfrm>
          <a:prstGeom prst="rect">
            <a:avLst/>
          </a:prstGeom>
          <a:solidFill>
            <a:srgbClr val="F02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6462713"/>
            <a:ext cx="9144000" cy="395287"/>
          </a:xfrm>
          <a:prstGeom prst="rect">
            <a:avLst/>
          </a:prstGeom>
          <a:solidFill>
            <a:srgbClr val="F02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7308850" y="6462713"/>
            <a:ext cx="1835150" cy="395287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7451725" y="6513513"/>
            <a:ext cx="16557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cs-CZ" sz="1600" b="0">
                <a:solidFill>
                  <a:schemeClr val="bg1"/>
                </a:solidFill>
              </a:rPr>
              <a:t>PB071</a:t>
            </a: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50741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 předlohy nadpisů.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497638"/>
            <a:ext cx="71294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02D32"/>
        </a:buClr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Arial" panose="020B0604020202020204" pitchFamily="34" charset="0"/>
        <a:buChar char="●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31313"/>
        </a:buClr>
        <a:buFont typeface="Arial" panose="020B0604020202020204" pitchFamily="34" charset="0"/>
        <a:buChar char="●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Arial" panose="020B0604020202020204" pitchFamily="34" charset="0"/>
        <a:buChar char="●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●"/>
        <a:defRPr sz="2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.udec.cl/~leo/teoX.pdf" TargetMode="External"/><Relationship Id="rId2" Type="http://schemas.openxmlformats.org/officeDocument/2006/relationships/hyperlink" Target="http://duartes.org/gustavo/blog/post/anatomy-of-a-program-in-memory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stackoverflow.com/questions/2528318/c-how-come-an-arrays-address-is-equal-to-its-value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llyx.org/sally/c/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73200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/>
              <a:t>PB</a:t>
            </a:r>
            <a:r>
              <a:rPr lang="en-US" altLang="en-US"/>
              <a:t>071</a:t>
            </a:r>
            <a:r>
              <a:rPr lang="cs-CZ" altLang="en-US"/>
              <a:t> – Programování v jazyce C</a:t>
            </a:r>
            <a:endParaRPr lang="en-US" altLang="en-US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</a:t>
            </a:r>
            <a:r>
              <a:rPr lang="cs-CZ" altLang="en-US"/>
              <a:t>unkce, </a:t>
            </a:r>
            <a:r>
              <a:rPr lang="en-GB" altLang="en-US"/>
              <a:t>modul</a:t>
            </a:r>
            <a:r>
              <a:rPr lang="cs-CZ" altLang="en-US"/>
              <a:t>ární programování, paměť a ukazatel</a:t>
            </a:r>
            <a:r>
              <a:rPr lang="en-US" altLang="en-US"/>
              <a:t>, </a:t>
            </a:r>
            <a:r>
              <a:rPr lang="cs-CZ" altLang="en-US"/>
              <a:t>jednorozměrné </a:t>
            </a:r>
            <a:r>
              <a:rPr lang="en-US" altLang="en-US"/>
              <a:t>pole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Modulární programování</a:t>
            </a:r>
            <a:endParaRPr lang="en-US" altLang="en-US"/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 dirty="0"/>
              <a:t>Program typicky obsahuje kód, který lze použít i v jiných programech</a:t>
            </a:r>
          </a:p>
          <a:p>
            <a:pPr lvl="1" eaLnBrk="1" hangingPunct="1"/>
            <a:r>
              <a:rPr lang="cs-CZ" altLang="en-US" sz="2000" dirty="0"/>
              <a:t>např. výpočet faktoriálu, výpis na obrazovku...</a:t>
            </a:r>
          </a:p>
          <a:p>
            <a:pPr lvl="1" eaLnBrk="1" hangingPunct="1"/>
            <a:r>
              <a:rPr lang="cs-CZ" altLang="en-US" sz="2000" dirty="0"/>
              <a:t>snažíme se vyhnout </a:t>
            </a:r>
            <a:r>
              <a:rPr lang="cs-CZ" altLang="en-US" sz="2000" dirty="0" err="1"/>
              <a:t>cut</a:t>
            </a:r>
            <a:r>
              <a:rPr lang="en-US" altLang="en-US" sz="2000" dirty="0"/>
              <a:t>&amp;paste </a:t>
            </a:r>
            <a:r>
              <a:rPr lang="cs-CZ" altLang="en-US" sz="2000" dirty="0"/>
              <a:t>duplikaci </a:t>
            </a:r>
            <a:r>
              <a:rPr lang="en-US" altLang="en-US" sz="2000" dirty="0"/>
              <a:t>k</a:t>
            </a:r>
            <a:r>
              <a:rPr lang="cs-CZ" altLang="en-US" sz="2000" dirty="0"/>
              <a:t>ó</a:t>
            </a:r>
            <a:r>
              <a:rPr lang="en-US" altLang="en-US" sz="2000" dirty="0"/>
              <a:t>du</a:t>
            </a:r>
            <a:r>
              <a:rPr lang="cs-CZ" altLang="en-US" sz="2000" dirty="0"/>
              <a:t> </a:t>
            </a:r>
          </a:p>
          <a:p>
            <a:pPr eaLnBrk="1" hangingPunct="1"/>
            <a:r>
              <a:rPr lang="cs-CZ" altLang="en-US" sz="2400" dirty="0"/>
              <a:t>Opakovaně použitelné části kódu vyčleníme do samostatných (knihovních) funkcí</a:t>
            </a:r>
          </a:p>
          <a:p>
            <a:pPr lvl="1" eaLnBrk="1" hangingPunct="1"/>
            <a:r>
              <a:rPr lang="cs-CZ" altLang="en-US" sz="2000" dirty="0"/>
              <a:t>např. knihovna pro práci se vstupem a výstupem</a:t>
            </a:r>
          </a:p>
          <a:p>
            <a:pPr eaLnBrk="1" hangingPunct="1"/>
            <a:r>
              <a:rPr lang="cs-CZ" altLang="en-US" sz="2400" dirty="0"/>
              <a:t>Logicky související funkce můžeme vyčlenit do samostatných souborů</a:t>
            </a:r>
          </a:p>
          <a:p>
            <a:pPr lvl="1" eaLnBrk="1" hangingPunct="1"/>
            <a:r>
              <a:rPr lang="cs-CZ" altLang="en-US" sz="2000" dirty="0"/>
              <a:t>deklarace knihovních funkcí do hlavičkového souboru (</a:t>
            </a:r>
            <a:r>
              <a:rPr lang="en-US" altLang="en-US" sz="2000" dirty="0"/>
              <a:t>*</a:t>
            </a:r>
            <a:r>
              <a:rPr lang="cs-CZ" altLang="en-US" sz="2000" dirty="0"/>
              <a:t>.h)</a:t>
            </a:r>
            <a:endParaRPr lang="en-GB" altLang="en-US" sz="2000" dirty="0"/>
          </a:p>
          <a:p>
            <a:pPr lvl="2" eaLnBrk="1" hangingPunct="1"/>
            <a:r>
              <a:rPr lang="cs-CZ" altLang="en-US" sz="1800" dirty="0"/>
              <a:t>Jaké argumenty bude funkce přijímat a jaké hodnoty vracet</a:t>
            </a:r>
          </a:p>
          <a:p>
            <a:pPr lvl="1" eaLnBrk="1" hangingPunct="1"/>
            <a:r>
              <a:rPr lang="cs-CZ" altLang="en-US" sz="2000" dirty="0"/>
              <a:t>implementace do zdrojového souboru (</a:t>
            </a:r>
            <a:r>
              <a:rPr lang="en-US" altLang="en-US" sz="2000" dirty="0"/>
              <a:t>*</a:t>
            </a:r>
            <a:r>
              <a:rPr lang="cs-CZ" altLang="en-US" sz="2000" dirty="0"/>
              <a:t>.c)</a:t>
            </a:r>
          </a:p>
          <a:p>
            <a:pPr lvl="2" eaLnBrk="1" hangingPunct="1"/>
            <a:r>
              <a:rPr lang="cs-CZ" altLang="en-US" sz="1800" dirty="0"/>
              <a:t>Jak přesně je tělo funkce implementované</a:t>
            </a:r>
            <a:endParaRPr lang="en-US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Hlavičkové soubory – rozhraní</a:t>
            </a:r>
            <a:r>
              <a:rPr lang="en-US" altLang="en-US"/>
              <a:t> (*.h)</a:t>
            </a:r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/>
              <a:t>Obsahuje typicky deklarace funkcí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může ale i implementace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Uživatelův program používá hlavičkový soubor pomocí direktivy preprocesoru </a:t>
            </a:r>
            <a:r>
              <a:rPr lang="en-US" altLang="en-US" sz="2400" b="1">
                <a:latin typeface="Courier New" panose="02070309020205020404" pitchFamily="49" charset="0"/>
                <a:cs typeface="Courier New" panose="02070309020205020404" pitchFamily="49" charset="0"/>
              </a:rPr>
              <a:t>#include</a:t>
            </a:r>
            <a:r>
              <a:rPr lang="en-US" altLang="en-US" sz="240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#include &lt;soubor.h&gt; - hled</a:t>
            </a:r>
            <a:r>
              <a:rPr lang="cs-CZ" altLang="en-US" sz="2000"/>
              <a:t>á se na standardních cestách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#include “soubor.h” </a:t>
            </a:r>
            <a:r>
              <a:rPr lang="cs-CZ" altLang="en-US" sz="2000"/>
              <a:t>– hledá se v aktuálních cestách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#include “</a:t>
            </a:r>
            <a:r>
              <a:rPr lang="cs-CZ" altLang="en-US" sz="2000"/>
              <a:t>..</a:t>
            </a:r>
            <a:r>
              <a:rPr lang="en-US" altLang="en-US" sz="2000"/>
              <a:t>/</a:t>
            </a:r>
            <a:r>
              <a:rPr lang="cs-CZ" altLang="en-US" sz="2000"/>
              <a:t>tisk</a:t>
            </a:r>
            <a:r>
              <a:rPr lang="en-US" altLang="en-US" sz="2000"/>
              <a:t>/soubor.h” </a:t>
            </a:r>
            <a:r>
              <a:rPr lang="cs-CZ" altLang="en-US" sz="2000"/>
              <a:t>– hledá se </a:t>
            </a:r>
            <a:r>
              <a:rPr lang="en-US" altLang="en-US" sz="2000"/>
              <a:t>o adres</a:t>
            </a:r>
            <a:r>
              <a:rPr lang="cs-CZ" altLang="en-US" sz="2000"/>
              <a:t>ář výše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Zpracov</a:t>
            </a:r>
            <a:r>
              <a:rPr lang="cs-CZ" altLang="en-US" sz="2400"/>
              <a:t>áno během 1. fáze překladu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(preprocessing </a:t>
            </a:r>
            <a:r>
              <a:rPr lang="en-US" altLang="en-US" sz="2000"/>
              <a:t>-E</a:t>
            </a:r>
            <a:r>
              <a:rPr lang="cs-CZ" altLang="en-US" sz="2000"/>
              <a:t>)</a:t>
            </a:r>
            <a:r>
              <a:rPr lang="en-US" altLang="en-US" sz="2000"/>
              <a:t> </a:t>
            </a:r>
            <a:endParaRPr lang="cs-CZ" altLang="en-US" sz="2000"/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obsah </a:t>
            </a:r>
            <a:r>
              <a:rPr lang="cs-CZ" altLang="en-US" sz="2000"/>
              <a:t>hlavičkového souboru vloží namísto </a:t>
            </a:r>
            <a:r>
              <a:rPr lang="en-US" altLang="en-US" sz="2000"/>
              <a:t>#include</a:t>
            </a:r>
            <a:endParaRPr lang="cs-CZ" altLang="en-US" sz="2000"/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ochranné </a:t>
            </a:r>
            <a:r>
              <a:rPr lang="en-US" altLang="en-US" sz="2000"/>
              <a:t>makro #ifndef</a:t>
            </a:r>
            <a:r>
              <a:rPr lang="cs-CZ" altLang="en-US" sz="2000"/>
              <a:t> HEADERNAME_H</a:t>
            </a:r>
            <a:endParaRPr lang="en-US" altLang="en-US" sz="2000"/>
          </a:p>
        </p:txBody>
      </p:sp>
      <p:sp>
        <p:nvSpPr>
          <p:cNvPr id="559108" name="Text Box 4"/>
          <p:cNvSpPr txBox="1">
            <a:spLocks noChangeArrowheads="1"/>
          </p:cNvSpPr>
          <p:nvPr/>
        </p:nvSpPr>
        <p:spPr bwMode="auto">
          <a:xfrm>
            <a:off x="5791200" y="914400"/>
            <a:ext cx="3086100" cy="13541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7F7F00"/>
                </a:solidFill>
                <a:latin typeface="Courier New" panose="02070309020205020404" pitchFamily="49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de-DE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de-DE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800" b="0">
                <a:solidFill>
                  <a:srgbClr val="7F007F"/>
                </a:solidFill>
              </a:rPr>
              <a:t>"</a:t>
            </a:r>
            <a:r>
              <a:rPr lang="cs-CZ" altLang="en-US" sz="1600" b="0">
                <a:solidFill>
                  <a:srgbClr val="7F007F"/>
                </a:solidFill>
                <a:latin typeface="Courier New" panose="02070309020205020404" pitchFamily="49" charset="0"/>
              </a:rPr>
              <a:t>Hello world</a:t>
            </a:r>
            <a:r>
              <a:rPr lang="it-IT" altLang="en-US" sz="1600" b="0">
                <a:solidFill>
                  <a:srgbClr val="7F007F"/>
                </a:solidFill>
                <a:latin typeface="Courier New" panose="02070309020205020404" pitchFamily="49" charset="0"/>
              </a:rPr>
              <a:t>"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559109" name="Text Box 5"/>
          <p:cNvSpPr txBox="1">
            <a:spLocks noChangeArrowheads="1"/>
          </p:cNvSpPr>
          <p:nvPr/>
        </p:nvSpPr>
        <p:spPr bwMode="auto">
          <a:xfrm>
            <a:off x="2151063" y="5351463"/>
            <a:ext cx="6973887" cy="1354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t-BR" altLang="en-US" sz="1600" b="0">
                <a:solidFill>
                  <a:srgbClr val="7F7F00"/>
                </a:solidFill>
                <a:latin typeface="Courier New" panose="02070309020205020404" pitchFamily="49" charset="0"/>
              </a:rPr>
              <a:t>#ifndef _STDIO_H_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7F7F00"/>
                </a:solidFill>
                <a:latin typeface="Courier New" panose="02070309020205020404" pitchFamily="49" charset="0"/>
              </a:rPr>
              <a:t>#define _STDIO_H_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fprintf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FILE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__stream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char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__format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...)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00"/>
                </a:solidFill>
                <a:latin typeface="Courier New" panose="02070309020205020404" pitchFamily="49" charset="0"/>
              </a:rPr>
              <a:t>// ...other functions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7F7F00"/>
                </a:solidFill>
                <a:latin typeface="Courier New" panose="02070309020205020404" pitchFamily="49" charset="0"/>
              </a:rPr>
              <a:t>#endif </a:t>
            </a:r>
            <a:r>
              <a:rPr lang="en-US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/* MYLIB_H_ */</a:t>
            </a:r>
          </a:p>
        </p:txBody>
      </p:sp>
      <p:sp>
        <p:nvSpPr>
          <p:cNvPr id="559110" name="Text Box 6"/>
          <p:cNvSpPr txBox="1">
            <a:spLocks noChangeArrowheads="1"/>
          </p:cNvSpPr>
          <p:nvPr/>
        </p:nvSpPr>
        <p:spPr bwMode="auto">
          <a:xfrm>
            <a:off x="8001000" y="4572000"/>
            <a:ext cx="857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/>
              <a:t>stdio</a:t>
            </a:r>
            <a:r>
              <a:rPr lang="pt-BR" altLang="en-US" sz="1800" b="0"/>
              <a:t>.</a:t>
            </a:r>
            <a:r>
              <a:rPr lang="cs-CZ" altLang="en-US" sz="1800" b="0"/>
              <a:t>h</a:t>
            </a:r>
            <a:endParaRPr lang="en-US" altLang="en-US" sz="18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9108" grpId="0" animBg="1"/>
      <p:bldP spid="559109" grpId="0" animBg="1"/>
      <p:bldP spid="5591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Implementace funkcí z rozhraní (*.c)</a:t>
            </a:r>
            <a:endParaRPr lang="en-US" altLang="en-US"/>
          </a:p>
        </p:txBody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/>
              <a:t>Obsahuje implementace funkcí deklarovaných v hlavičkovém souboru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Uživatel vkládá hlavičkový soubor, nikoli implementační soubor</a:t>
            </a:r>
            <a:endParaRPr lang="en-US" altLang="en-US"/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dobrá praxe oddělení rozhraní od konkrétného provedení (implementace)</a:t>
            </a:r>
            <a:r>
              <a:rPr lang="en-US" altLang="en-US"/>
              <a:t> </a:t>
            </a:r>
            <a:endParaRPr lang="cs-CZ" altLang="en-US"/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Dodatečný soubor je nutné zahrnout do kompilace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gcc</a:t>
            </a:r>
            <a:r>
              <a:rPr lang="en-US" altLang="en-US"/>
              <a:t> –std=c99 .... –o binary </a:t>
            </a:r>
            <a:r>
              <a:rPr lang="en-US" altLang="en-US" b="1">
                <a:solidFill>
                  <a:schemeClr val="accent2"/>
                </a:solidFill>
              </a:rPr>
              <a:t>file1.c file2.c ... fileN.c</a:t>
            </a:r>
            <a:r>
              <a:rPr lang="cs-CZ" altLang="en-US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hlavičkové soubory explicitně nezahrnujeme, proč?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/>
              <a:t>jsou již zahrnuty </a:t>
            </a:r>
            <a:r>
              <a:rPr lang="en-US" altLang="en-US"/>
              <a:t>ve </a:t>
            </a:r>
            <a:r>
              <a:rPr lang="cs-CZ" altLang="en-US"/>
              <a:t>zdrojáku po zpracování </a:t>
            </a:r>
            <a:r>
              <a:rPr lang="en-US" altLang="en-US"/>
              <a:t>#include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8437" name="AutoShape 4"/>
          <p:cNvSpPr>
            <a:spLocks noChangeArrowheads="1"/>
          </p:cNvSpPr>
          <p:nvPr/>
        </p:nvSpPr>
        <p:spPr bwMode="auto">
          <a:xfrm>
            <a:off x="0" y="228600"/>
            <a:ext cx="3048000" cy="17526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main.c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#include </a:t>
            </a:r>
            <a:r>
              <a:rPr lang="en-US" altLang="en-US" sz="1800" b="0">
                <a:solidFill>
                  <a:srgbClr val="7F7F00"/>
                </a:solidFill>
              </a:rPr>
              <a:t>"</a:t>
            </a:r>
            <a:r>
              <a:rPr lang="en-US" altLang="en-US" sz="1800"/>
              <a:t> </a:t>
            </a:r>
            <a:r>
              <a:rPr lang="en-US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library.h</a:t>
            </a:r>
            <a:r>
              <a:rPr lang="en-US" altLang="en-US" sz="1800" b="0">
                <a:solidFill>
                  <a:srgbClr val="7F7F00"/>
                </a:solidFill>
              </a:rPr>
              <a:t>"</a:t>
            </a:r>
            <a:endParaRPr lang="en-US" altLang="en-US" sz="1800" b="0">
              <a:solidFill>
                <a:srgbClr val="7F7F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foo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5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18438" name="AutoShape 5"/>
          <p:cNvSpPr>
            <a:spLocks noChangeArrowheads="1"/>
          </p:cNvSpPr>
          <p:nvPr/>
        </p:nvSpPr>
        <p:spPr bwMode="auto">
          <a:xfrm>
            <a:off x="5562600" y="228600"/>
            <a:ext cx="3581400" cy="18288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library.c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#include "library.h"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foo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a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a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+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2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18439" name="AutoShape 6"/>
          <p:cNvSpPr>
            <a:spLocks noChangeArrowheads="1"/>
          </p:cNvSpPr>
          <p:nvPr/>
        </p:nvSpPr>
        <p:spPr bwMode="auto">
          <a:xfrm>
            <a:off x="3124200" y="228600"/>
            <a:ext cx="2362200" cy="12192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library.h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rgbClr val="80808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latin typeface="Courier New" panose="02070309020205020404" pitchFamily="49" charset="0"/>
              </a:rPr>
              <a:t>foo(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 a</a:t>
            </a:r>
            <a:r>
              <a:rPr lang="en-US" altLang="en-US" sz="1800" b="0">
                <a:latin typeface="Courier New" panose="02070309020205020404" pitchFamily="49" charset="0"/>
              </a:rPr>
              <a:t>);</a:t>
            </a:r>
            <a:endParaRPr lang="en-US" altLang="en-US" sz="1800"/>
          </a:p>
        </p:txBody>
      </p:sp>
      <p:sp>
        <p:nvSpPr>
          <p:cNvPr id="576519" name="AutoShape 7"/>
          <p:cNvSpPr>
            <a:spLocks noChangeArrowheads="1"/>
          </p:cNvSpPr>
          <p:nvPr/>
        </p:nvSpPr>
        <p:spPr bwMode="auto">
          <a:xfrm>
            <a:off x="0" y="2209800"/>
            <a:ext cx="3048000" cy="20574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gcc –E main.c </a:t>
            </a:r>
            <a:r>
              <a:rPr lang="en-US" altLang="en-US" sz="1800">
                <a:sym typeface="Symbol" panose="05050102010706020507" pitchFamily="18" charset="2"/>
              </a:rPr>
              <a:t></a:t>
            </a:r>
            <a:r>
              <a:rPr lang="en-US" altLang="en-US" sz="1800"/>
              <a:t> main.i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latin typeface="Courier New" panose="02070309020205020404" pitchFamily="49" charset="0"/>
              </a:rPr>
              <a:t>foo(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 a</a:t>
            </a:r>
            <a:r>
              <a:rPr lang="en-US" altLang="en-US" sz="1800" b="0">
                <a:latin typeface="Courier New" panose="02070309020205020404" pitchFamily="49" charset="0"/>
              </a:rPr>
              <a:t>);</a:t>
            </a:r>
            <a:endParaRPr lang="en-US" altLang="en-US" sz="1800"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rgbClr val="7F7F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foo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5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576520" name="AutoShape 8"/>
          <p:cNvSpPr>
            <a:spLocks noChangeArrowheads="1"/>
          </p:cNvSpPr>
          <p:nvPr/>
        </p:nvSpPr>
        <p:spPr bwMode="auto">
          <a:xfrm>
            <a:off x="0" y="4419600"/>
            <a:ext cx="4343400" cy="20574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gcc –S, as </a:t>
            </a:r>
            <a:r>
              <a:rPr lang="en-US" altLang="en-US" sz="1800">
                <a:sym typeface="Symbol" panose="05050102010706020507" pitchFamily="18" charset="2"/>
              </a:rPr>
              <a:t></a:t>
            </a:r>
            <a:r>
              <a:rPr lang="en-US" altLang="en-US" sz="1800"/>
              <a:t> main.o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rgbClr val="7F7F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assembler code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adresa funkce foo</a:t>
            </a:r>
            <a:r>
              <a:rPr lang="cs-CZ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 zat</a:t>
            </a:r>
            <a:r>
              <a:rPr lang="cs-CZ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ím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nevyplněna</a:t>
            </a:r>
            <a:endParaRPr lang="en-US" altLang="en-US" sz="1800" b="0">
              <a:solidFill>
                <a:srgbClr val="7F7F00"/>
              </a:solidFill>
              <a:latin typeface="Courier New" panose="02070309020205020404" pitchFamily="49" charset="0"/>
            </a:endParaRPr>
          </a:p>
        </p:txBody>
      </p:sp>
      <p:sp>
        <p:nvSpPr>
          <p:cNvPr id="576521" name="AutoShape 9"/>
          <p:cNvSpPr>
            <a:spLocks noChangeArrowheads="1"/>
          </p:cNvSpPr>
          <p:nvPr/>
        </p:nvSpPr>
        <p:spPr bwMode="auto">
          <a:xfrm>
            <a:off x="5562600" y="2590800"/>
            <a:ext cx="3581400" cy="18288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gcc –E, gcc-S, as </a:t>
            </a:r>
            <a:r>
              <a:rPr lang="en-US" altLang="en-US" sz="1800">
                <a:sym typeface="Symbol" panose="05050102010706020507" pitchFamily="18" charset="2"/>
              </a:rPr>
              <a:t></a:t>
            </a:r>
            <a:r>
              <a:rPr lang="en-US" altLang="en-US" sz="1800"/>
              <a:t> library.</a:t>
            </a:r>
            <a:r>
              <a:rPr lang="cs-CZ" altLang="en-US" sz="1800"/>
              <a:t>s</a:t>
            </a: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assembler code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implementace funkce</a:t>
            </a:r>
            <a:r>
              <a:rPr lang="en-US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 foo()</a:t>
            </a:r>
          </a:p>
        </p:txBody>
      </p:sp>
      <p:sp>
        <p:nvSpPr>
          <p:cNvPr id="576522" name="AutoShape 10"/>
          <p:cNvSpPr>
            <a:spLocks noChangeArrowheads="1"/>
          </p:cNvSpPr>
          <p:nvPr/>
        </p:nvSpPr>
        <p:spPr bwMode="auto">
          <a:xfrm rot="5400000">
            <a:off x="6896100" y="2095500"/>
            <a:ext cx="685800" cy="4572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6523" name="AutoShape 11"/>
          <p:cNvSpPr>
            <a:spLocks noChangeArrowheads="1"/>
          </p:cNvSpPr>
          <p:nvPr/>
        </p:nvSpPr>
        <p:spPr bwMode="auto">
          <a:xfrm rot="7828271">
            <a:off x="2628900" y="1866900"/>
            <a:ext cx="1828800" cy="3810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6524" name="AutoShape 12"/>
          <p:cNvSpPr>
            <a:spLocks noChangeArrowheads="1"/>
          </p:cNvSpPr>
          <p:nvPr/>
        </p:nvSpPr>
        <p:spPr bwMode="auto">
          <a:xfrm rot="5400000">
            <a:off x="952500" y="1638300"/>
            <a:ext cx="685800" cy="4572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6525" name="AutoShape 13"/>
          <p:cNvSpPr>
            <a:spLocks noChangeArrowheads="1"/>
          </p:cNvSpPr>
          <p:nvPr/>
        </p:nvSpPr>
        <p:spPr bwMode="auto">
          <a:xfrm rot="5400000">
            <a:off x="1104900" y="4076700"/>
            <a:ext cx="685800" cy="4572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6526" name="AutoShape 14"/>
          <p:cNvSpPr>
            <a:spLocks noChangeArrowheads="1"/>
          </p:cNvSpPr>
          <p:nvPr/>
        </p:nvSpPr>
        <p:spPr bwMode="auto">
          <a:xfrm rot="1391916">
            <a:off x="4114800" y="5562600"/>
            <a:ext cx="685800" cy="4572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6527" name="AutoShape 15"/>
          <p:cNvSpPr>
            <a:spLocks noChangeArrowheads="1"/>
          </p:cNvSpPr>
          <p:nvPr/>
        </p:nvSpPr>
        <p:spPr bwMode="auto">
          <a:xfrm>
            <a:off x="4800600" y="5715000"/>
            <a:ext cx="4343400" cy="9906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gcc </a:t>
            </a:r>
            <a:r>
              <a:rPr lang="cs-CZ" altLang="en-US" sz="1800"/>
              <a:t>main.o library.s </a:t>
            </a:r>
            <a:r>
              <a:rPr lang="en-US" altLang="en-US" sz="1800">
                <a:sym typeface="Symbol" panose="05050102010706020507" pitchFamily="18" charset="2"/>
              </a:rPr>
              <a:t></a:t>
            </a:r>
            <a:r>
              <a:rPr lang="en-US" altLang="en-US" sz="1800"/>
              <a:t> main.</a:t>
            </a:r>
            <a:r>
              <a:rPr lang="cs-CZ" altLang="en-US" sz="1800"/>
              <a:t>exe</a:t>
            </a: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rgbClr val="7F7F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spustitelná binárka</a:t>
            </a:r>
            <a:endParaRPr lang="en-US" altLang="en-US" sz="1800" b="0">
              <a:solidFill>
                <a:srgbClr val="7F7F00"/>
              </a:solidFill>
              <a:latin typeface="Courier New" panose="02070309020205020404" pitchFamily="49" charset="0"/>
            </a:endParaRPr>
          </a:p>
        </p:txBody>
      </p:sp>
      <p:sp>
        <p:nvSpPr>
          <p:cNvPr id="576528" name="AutoShape 16"/>
          <p:cNvSpPr>
            <a:spLocks noChangeArrowheads="1"/>
          </p:cNvSpPr>
          <p:nvPr/>
        </p:nvSpPr>
        <p:spPr bwMode="auto">
          <a:xfrm rot="6650200">
            <a:off x="5611019" y="4833144"/>
            <a:ext cx="1444625" cy="309563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6529" name="AutoShape 17"/>
          <p:cNvSpPr>
            <a:spLocks noChangeArrowheads="1"/>
          </p:cNvSpPr>
          <p:nvPr/>
        </p:nvSpPr>
        <p:spPr bwMode="auto">
          <a:xfrm rot="2456917">
            <a:off x="4343400" y="1828800"/>
            <a:ext cx="1828800" cy="3810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6531" name="Text Box 19"/>
          <p:cNvSpPr txBox="1">
            <a:spLocks noChangeArrowheads="1"/>
          </p:cNvSpPr>
          <p:nvPr/>
        </p:nvSpPr>
        <p:spPr bwMode="auto">
          <a:xfrm>
            <a:off x="152400" y="6465888"/>
            <a:ext cx="4622800" cy="39211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gcc</a:t>
            </a:r>
            <a:r>
              <a:rPr lang="en-US" altLang="en-US" sz="1800" b="0"/>
              <a:t> –std=c99 .... –o binary </a:t>
            </a:r>
            <a:r>
              <a:rPr lang="cs-CZ" altLang="en-US" sz="1800">
                <a:solidFill>
                  <a:schemeClr val="accent2"/>
                </a:solidFill>
              </a:rPr>
              <a:t>main</a:t>
            </a:r>
            <a:r>
              <a:rPr lang="en-US" altLang="en-US" sz="1800">
                <a:solidFill>
                  <a:schemeClr val="accent2"/>
                </a:solidFill>
              </a:rPr>
              <a:t>.c </a:t>
            </a:r>
            <a:r>
              <a:rPr lang="cs-CZ" altLang="en-US" sz="1800">
                <a:solidFill>
                  <a:schemeClr val="accent2"/>
                </a:solidFill>
              </a:rPr>
              <a:t>library</a:t>
            </a:r>
            <a:r>
              <a:rPr lang="en-US" altLang="en-US" sz="1800">
                <a:solidFill>
                  <a:schemeClr val="accent2"/>
                </a:solidFill>
              </a:rPr>
              <a:t>.c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6519" grpId="0" animBg="1"/>
      <p:bldP spid="576520" grpId="0" animBg="1"/>
      <p:bldP spid="576521" grpId="0" animBg="1"/>
      <p:bldP spid="576527" grpId="0" animBg="1"/>
      <p:bldP spid="5765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Dělení kódu na části - ukázka</a:t>
            </a:r>
            <a:endParaRPr lang="en-US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946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9462" name="Text Box 4"/>
          <p:cNvSpPr txBox="1">
            <a:spLocks noChangeArrowheads="1"/>
          </p:cNvSpPr>
          <p:nvPr/>
        </p:nvSpPr>
        <p:spPr bwMode="auto">
          <a:xfrm>
            <a:off x="304800" y="1143000"/>
            <a:ext cx="8139113" cy="52355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7F7F00"/>
                </a:solidFill>
                <a:latin typeface="Courier New" panose="02070309020205020404" pitchFamily="49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7F7F00"/>
                </a:solidFill>
                <a:latin typeface="Courier New" panose="02070309020205020404" pitchFamily="49" charset="0"/>
              </a:rPr>
              <a:t>#define F2C_RATIO (5.0 / 9.0)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de-DE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de-DE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de-DE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de-DE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de-DE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   </a:t>
            </a:r>
            <a:r>
              <a:rPr lang="de-DE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promenna pro stupne fahrenheita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cs-CZ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promenna pro stupne celsia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dolni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pocatecni mez tabulky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horni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300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horni mez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krok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20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krok ve stupnich tabulky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vypiseme vyzvu na standardni vystup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600" b="0">
                <a:solidFill>
                  <a:srgbClr val="7F007F"/>
                </a:solidFill>
                <a:latin typeface="Courier New" panose="02070309020205020404" pitchFamily="49" charset="0"/>
              </a:rPr>
              <a:t>"Zadejte pocatecni hodnotu: "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precteme jedno cele cislo ze standardniho vstupu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scanf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600" b="0">
                <a:solidFill>
                  <a:srgbClr val="7F007F"/>
                </a:solidFill>
                <a:latin typeface="Courier New" panose="02070309020205020404" pitchFamily="49" charset="0"/>
              </a:rPr>
              <a:t>"%d"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dolni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for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dolni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&lt;=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horni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+=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krok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F2C_RATIO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32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it-IT" altLang="en-US" sz="1600" b="0">
                <a:solidFill>
                  <a:srgbClr val="007F00"/>
                </a:solidFill>
                <a:latin typeface="Courier New" panose="02070309020205020404" pitchFamily="49" charset="0"/>
              </a:rPr>
              <a:t>// vypise prevod pro konkretni hodnotu fahrenheita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       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600" b="0">
                <a:solidFill>
                  <a:srgbClr val="7F007F"/>
                </a:solidFill>
                <a:latin typeface="Courier New" panose="02070309020205020404" pitchFamily="49" charset="0"/>
              </a:rPr>
              <a:t>"%3d \t %6.2f \n"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it-IT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it-IT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it-IT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Dělení kódu na části - ukázka</a:t>
            </a:r>
            <a:endParaRPr lang="en-GB" alt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313" y="1412875"/>
            <a:ext cx="8599487" cy="482441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cs-CZ" sz="2400" dirty="0"/>
              <a:t>Převod F na C vyjmeme z </a:t>
            </a:r>
            <a:r>
              <a:rPr lang="cs-CZ" sz="2400" dirty="0" err="1"/>
              <a:t>mainu</a:t>
            </a:r>
            <a:r>
              <a:rPr lang="cs-CZ" sz="2400" dirty="0"/>
              <a:t> do samostatné funkce</a:t>
            </a:r>
          </a:p>
          <a:p>
            <a:pPr lvl="1">
              <a:defRPr/>
            </a:pPr>
            <a:r>
              <a:rPr lang="cs-CZ" sz="2000" dirty="0"/>
              <a:t>Vhodnější, ale stále neumožňuje využít funkci f2c v jiném projektu</a:t>
            </a:r>
            <a:endParaRPr lang="en-GB" sz="2000" dirty="0"/>
          </a:p>
          <a:p>
            <a:pPr lvl="1">
              <a:defRPr/>
            </a:pPr>
            <a:r>
              <a:rPr lang="cs-CZ" sz="2000" dirty="0"/>
              <a:t>Řešení: konverzní funkce přesuneme do samostatné knihovny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cs-CZ" sz="2400" dirty="0"/>
              <a:t>Deklarace funkce (signatura funkce)</a:t>
            </a:r>
          </a:p>
          <a:p>
            <a:pPr lvl="1">
              <a:defRPr/>
            </a:pPr>
            <a:r>
              <a:rPr lang="en-US" altLang="en-US" sz="2000" dirty="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f2c(</a:t>
            </a:r>
            <a:r>
              <a:rPr lang="en-US" altLang="en-US" sz="2000" dirty="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dirty="0" err="1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cs-CZ" altLang="en-US" sz="20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lvl="1">
              <a:defRPr/>
            </a:pPr>
            <a:r>
              <a:rPr lang="cs-CZ" sz="2000" dirty="0"/>
              <a:t>Rozhraní funkčnosti pro výpočet převodu</a:t>
            </a:r>
          </a:p>
          <a:p>
            <a:pPr lvl="1">
              <a:defRPr/>
            </a:pPr>
            <a:r>
              <a:rPr lang="cs-CZ" sz="2000" dirty="0"/>
              <a:t>Přesuneme do samostatného souboru </a:t>
            </a:r>
            <a:r>
              <a:rPr lang="en-GB" sz="2000" dirty="0"/>
              <a:t>*.h (</a:t>
            </a:r>
            <a:r>
              <a:rPr lang="en-GB" sz="2000" dirty="0" err="1"/>
              <a:t>converse.h</a:t>
            </a:r>
            <a:r>
              <a:rPr lang="en-GB" sz="2000" dirty="0"/>
              <a:t>)</a:t>
            </a:r>
            <a:endParaRPr lang="cs-CZ" sz="2000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cs-CZ" sz="2400" dirty="0"/>
              <a:t>Definice funkce (tělo funkce)</a:t>
            </a:r>
          </a:p>
          <a:p>
            <a:pPr lvl="1">
              <a:defRPr/>
            </a:pPr>
            <a:endParaRPr lang="en-US" altLang="en-US" sz="20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lvl="1">
              <a:defRPr/>
            </a:pPr>
            <a:r>
              <a:rPr lang="cs-CZ" sz="2000" dirty="0"/>
              <a:t>Přesuneme do samostatného souboru </a:t>
            </a:r>
            <a:r>
              <a:rPr lang="en-GB" sz="2000" dirty="0"/>
              <a:t>*.c (</a:t>
            </a:r>
            <a:r>
              <a:rPr lang="en-GB" sz="2000" dirty="0" err="1"/>
              <a:t>converse.c</a:t>
            </a:r>
            <a:r>
              <a:rPr lang="en-GB" sz="2000" dirty="0"/>
              <a:t>)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cs-CZ" sz="2400" dirty="0"/>
              <a:t>Původní </a:t>
            </a:r>
            <a:r>
              <a:rPr lang="cs-CZ" sz="2400" dirty="0" err="1"/>
              <a:t>main.c</a:t>
            </a:r>
            <a:r>
              <a:rPr lang="cs-CZ" sz="2400" dirty="0"/>
              <a:t> upravíme na využití </a:t>
            </a:r>
            <a:r>
              <a:rPr lang="cs-CZ" sz="2400" dirty="0" err="1"/>
              <a:t>fcí</a:t>
            </a:r>
            <a:r>
              <a:rPr lang="cs-CZ" sz="2400" dirty="0"/>
              <a:t> z </a:t>
            </a:r>
            <a:r>
              <a:rPr lang="cs-CZ" sz="2400" dirty="0" err="1"/>
              <a:t>converse.h</a:t>
            </a:r>
            <a:endParaRPr lang="cs-CZ" sz="2400" dirty="0"/>
          </a:p>
          <a:p>
            <a:pPr marL="857250" lvl="1" indent="-457200">
              <a:defRPr/>
            </a:pPr>
            <a:r>
              <a:rPr lang="en-US" altLang="en-US" sz="2000" dirty="0">
                <a:solidFill>
                  <a:srgbClr val="7F7F00"/>
                </a:solidFill>
                <a:latin typeface="Courier New" panose="02070309020205020404" pitchFamily="49" charset="0"/>
              </a:rPr>
              <a:t>#include </a:t>
            </a:r>
            <a:r>
              <a:rPr lang="en-GB" altLang="en-US" sz="2000" dirty="0">
                <a:solidFill>
                  <a:srgbClr val="7F7F00"/>
                </a:solidFill>
                <a:latin typeface="Courier New" panose="02070309020205020404" pitchFamily="49" charset="0"/>
              </a:rPr>
              <a:t>"</a:t>
            </a:r>
            <a:r>
              <a:rPr lang="en-GB" altLang="en-US" sz="2000" dirty="0" err="1">
                <a:solidFill>
                  <a:srgbClr val="7F7F00"/>
                </a:solidFill>
                <a:latin typeface="Courier New" panose="02070309020205020404" pitchFamily="49" charset="0"/>
              </a:rPr>
              <a:t>converse.h</a:t>
            </a:r>
            <a:r>
              <a:rPr lang="en-GB" altLang="en-US" sz="2000" dirty="0">
                <a:solidFill>
                  <a:srgbClr val="7F7F00"/>
                </a:solidFill>
                <a:latin typeface="Courier New" panose="02070309020205020404" pitchFamily="49" charset="0"/>
              </a:rPr>
              <a:t>"</a:t>
            </a:r>
            <a:endParaRPr lang="en-US" altLang="en-US" sz="2000" dirty="0">
              <a:solidFill>
                <a:srgbClr val="7F7F00"/>
              </a:solidFill>
              <a:latin typeface="Courier New" panose="02070309020205020404" pitchFamily="49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cs-CZ" sz="2400" dirty="0"/>
              <a:t>Překládáme včetně </a:t>
            </a:r>
            <a:r>
              <a:rPr lang="cs-CZ" sz="2400" dirty="0" err="1"/>
              <a:t>converse.c</a:t>
            </a:r>
            <a:r>
              <a:rPr lang="cs-CZ" sz="2400" dirty="0"/>
              <a:t> (</a:t>
            </a:r>
            <a:r>
              <a:rPr lang="cs-CZ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cs-CZ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main.c</a:t>
            </a:r>
            <a:r>
              <a:rPr lang="cs-CZ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converse.c</a:t>
            </a:r>
            <a:r>
              <a:rPr lang="cs-CZ" sz="2400" dirty="0"/>
              <a:t>)</a:t>
            </a:r>
            <a:endParaRPr lang="en-GB" sz="2400" dirty="0"/>
          </a:p>
        </p:txBody>
      </p:sp>
      <p:sp>
        <p:nvSpPr>
          <p:cNvPr id="20484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105400" y="4191000"/>
            <a:ext cx="3729038" cy="738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f2c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F2C_RATIO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32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21509" name="AutoShape 4"/>
          <p:cNvSpPr>
            <a:spLocks noChangeArrowheads="1"/>
          </p:cNvSpPr>
          <p:nvPr/>
        </p:nvSpPr>
        <p:spPr bwMode="auto">
          <a:xfrm>
            <a:off x="376238" y="2725738"/>
            <a:ext cx="3657600" cy="2055812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main.c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#include </a:t>
            </a:r>
            <a:r>
              <a:rPr lang="en-US" altLang="en-US" sz="1800" b="0">
                <a:solidFill>
                  <a:srgbClr val="7F7F00"/>
                </a:solidFill>
              </a:rPr>
              <a:t>"</a:t>
            </a:r>
            <a:r>
              <a:rPr lang="cs-CZ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converse</a:t>
            </a:r>
            <a:r>
              <a:rPr lang="en-US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.h</a:t>
            </a:r>
            <a:r>
              <a:rPr lang="en-US" altLang="en-US" sz="1800" b="0">
                <a:solidFill>
                  <a:srgbClr val="7F7F00"/>
                </a:solidFill>
              </a:rPr>
              <a:t>"</a:t>
            </a:r>
            <a:endParaRPr lang="en-US" altLang="en-US" sz="1800" b="0">
              <a:solidFill>
                <a:srgbClr val="7F7F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it-IT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it-IT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it-IT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f2c</a:t>
            </a:r>
            <a:r>
              <a:rPr lang="it-IT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it-IT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20</a:t>
            </a:r>
            <a:r>
              <a:rPr lang="it-IT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cs-CZ" altLang="en-US" sz="180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cs-CZ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it-IT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it-IT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it-IT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it-IT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21510" name="AutoShape 5"/>
          <p:cNvSpPr>
            <a:spLocks noChangeArrowheads="1"/>
          </p:cNvSpPr>
          <p:nvPr/>
        </p:nvSpPr>
        <p:spPr bwMode="auto">
          <a:xfrm>
            <a:off x="4281488" y="2725738"/>
            <a:ext cx="4557712" cy="2055812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dirty="0" err="1"/>
              <a:t>converse</a:t>
            </a:r>
            <a:r>
              <a:rPr lang="en-US" altLang="en-US" sz="1800" dirty="0"/>
              <a:t>.c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>
                <a:solidFill>
                  <a:srgbClr val="7F7F00"/>
                </a:solidFill>
                <a:latin typeface="Courier New" panose="02070309020205020404" pitchFamily="49" charset="0"/>
              </a:rPr>
              <a:t>#include "</a:t>
            </a:r>
            <a:r>
              <a:rPr lang="en-US" altLang="en-US" sz="1800" b="0" dirty="0" err="1">
                <a:solidFill>
                  <a:srgbClr val="7F7F00"/>
                </a:solidFill>
                <a:latin typeface="Courier New" panose="02070309020205020404" pitchFamily="49" charset="0"/>
              </a:rPr>
              <a:t>converse.h</a:t>
            </a:r>
            <a:r>
              <a:rPr lang="en-US" altLang="en-US" sz="1800" b="0" dirty="0">
                <a:solidFill>
                  <a:srgbClr val="7F7F00"/>
                </a:solidFill>
                <a:latin typeface="Courier New" panose="02070309020205020404" pitchFamily="49" charset="0"/>
              </a:rPr>
              <a:t>"</a:t>
            </a:r>
            <a:endParaRPr lang="cs-CZ" altLang="en-US" sz="1800" b="0" dirty="0">
              <a:solidFill>
                <a:srgbClr val="7F7F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en-US" altLang="en-US" sz="1800" b="0" dirty="0">
                <a:solidFill>
                  <a:srgbClr val="7F7F00"/>
                </a:solidFill>
                <a:latin typeface="Courier New" panose="02070309020205020404" pitchFamily="49" charset="0"/>
              </a:rPr>
              <a:t>#define F2C_RATIO (5.0 / 9.0)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dirty="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 dirty="0">
                <a:solidFill>
                  <a:srgbClr val="000000"/>
                </a:solidFill>
                <a:latin typeface="Courier New" panose="02070309020205020404" pitchFamily="49" charset="0"/>
              </a:rPr>
              <a:t>f2c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 dirty="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800" b="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dirty="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 dirty="0">
                <a:solidFill>
                  <a:srgbClr val="000000"/>
                </a:solidFill>
                <a:latin typeface="Courier New" panose="02070309020205020404" pitchFamily="49" charset="0"/>
              </a:rPr>
              <a:t>F2C_RATIO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 b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 dirty="0">
                <a:solidFill>
                  <a:srgbClr val="007F7F"/>
                </a:solidFill>
                <a:latin typeface="Courier New" panose="02070309020205020404" pitchFamily="49" charset="0"/>
              </a:rPr>
              <a:t>32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800" b="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800" b="0" dirty="0">
              <a:solidFill>
                <a:srgbClr val="808080"/>
              </a:solidFill>
              <a:latin typeface="Courier New" panose="02070309020205020404" pitchFamily="49" charset="0"/>
            </a:endParaRPr>
          </a:p>
        </p:txBody>
      </p:sp>
      <p:sp>
        <p:nvSpPr>
          <p:cNvPr id="17415" name="AutoShape 6"/>
          <p:cNvSpPr>
            <a:spLocks noChangeArrowheads="1"/>
          </p:cNvSpPr>
          <p:nvPr/>
        </p:nvSpPr>
        <p:spPr bwMode="auto">
          <a:xfrm>
            <a:off x="2681288" y="76200"/>
            <a:ext cx="4329112" cy="21336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cs-CZ" altLang="en-US" sz="1800" dirty="0" err="1"/>
              <a:t>converse</a:t>
            </a:r>
            <a:r>
              <a:rPr lang="en-US" altLang="en-US" sz="1800" dirty="0"/>
              <a:t>.h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US" altLang="en-US" sz="1800" b="0" dirty="0">
              <a:solidFill>
                <a:srgbClr val="80808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  <a:defRPr/>
            </a:pPr>
            <a:r>
              <a:rPr lang="en-US" altLang="en-US" sz="1800" b="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#</a:t>
            </a:r>
            <a:r>
              <a:rPr lang="cs-CZ" altLang="en-US" sz="1800" b="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ifndef</a:t>
            </a:r>
            <a:r>
              <a:rPr lang="cs-CZ" altLang="en-US" sz="1800" b="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 CONVERSE_H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  <a:defRPr/>
            </a:pPr>
            <a:r>
              <a:rPr lang="en-GB" altLang="en-US" sz="1800" b="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#</a:t>
            </a:r>
            <a:r>
              <a:rPr lang="cs-CZ" altLang="en-US" sz="1800" b="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define</a:t>
            </a:r>
            <a:r>
              <a:rPr lang="cs-CZ" altLang="en-US" sz="1800" b="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 CONVERSE_H</a:t>
            </a:r>
            <a:endParaRPr lang="en-US" altLang="en-US" sz="1800" b="0" dirty="0">
              <a:solidFill>
                <a:schemeClr val="bg1">
                  <a:lumMod val="65000"/>
                </a:schemeClr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  <a:defRPr/>
            </a:pPr>
            <a:r>
              <a:rPr lang="cs-CZ" altLang="en-US" sz="1800" dirty="0" err="1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 dirty="0">
                <a:latin typeface="Courier New" panose="02070309020205020404" pitchFamily="49" charset="0"/>
              </a:rPr>
              <a:t>f</a:t>
            </a:r>
            <a:r>
              <a:rPr lang="cs-CZ" altLang="en-US" sz="1800" b="0" dirty="0">
                <a:latin typeface="Courier New" panose="02070309020205020404" pitchFamily="49" charset="0"/>
              </a:rPr>
              <a:t>2c</a:t>
            </a:r>
            <a:r>
              <a:rPr lang="en-US" altLang="en-US" sz="1800" b="0" dirty="0">
                <a:latin typeface="Courier New" panose="02070309020205020404" pitchFamily="49" charset="0"/>
              </a:rPr>
              <a:t>(</a:t>
            </a:r>
            <a:r>
              <a:rPr lang="cs-CZ" altLang="en-US" sz="1800" dirty="0" err="1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 dirty="0">
                <a:solidFill>
                  <a:srgbClr val="00007F"/>
                </a:solidFill>
                <a:latin typeface="Courier New" panose="02070309020205020404" pitchFamily="49" charset="0"/>
              </a:rPr>
              <a:t> a</a:t>
            </a:r>
            <a:r>
              <a:rPr lang="en-US" altLang="en-US" sz="1800" b="0" dirty="0">
                <a:latin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  <a:defRPr/>
            </a:pPr>
            <a:r>
              <a:rPr lang="en-GB" altLang="en-US" sz="1800" b="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#</a:t>
            </a:r>
            <a:r>
              <a:rPr lang="en-GB" altLang="en-US" sz="1800" b="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endif</a:t>
            </a:r>
            <a:endParaRPr lang="en-US" altLang="en-US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76523" name="AutoShape 11"/>
          <p:cNvSpPr>
            <a:spLocks noChangeArrowheads="1"/>
          </p:cNvSpPr>
          <p:nvPr/>
        </p:nvSpPr>
        <p:spPr bwMode="auto">
          <a:xfrm rot="7828271">
            <a:off x="2505075" y="2463800"/>
            <a:ext cx="1828800" cy="3810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6527" name="AutoShape 15"/>
          <p:cNvSpPr>
            <a:spLocks noChangeArrowheads="1"/>
          </p:cNvSpPr>
          <p:nvPr/>
        </p:nvSpPr>
        <p:spPr bwMode="auto">
          <a:xfrm>
            <a:off x="2033588" y="5699125"/>
            <a:ext cx="5053012" cy="9906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cs-CZ" altLang="en-US" sz="1800" b="0"/>
              <a:t>gcc</a:t>
            </a:r>
            <a:r>
              <a:rPr lang="en-US" altLang="en-US" sz="1800" b="0"/>
              <a:t> –std=c99 .... –o binary </a:t>
            </a:r>
            <a:r>
              <a:rPr lang="cs-CZ" altLang="en-US" sz="1800">
                <a:solidFill>
                  <a:schemeClr val="accent2"/>
                </a:solidFill>
              </a:rPr>
              <a:t>main</a:t>
            </a:r>
            <a:r>
              <a:rPr lang="en-US" altLang="en-US" sz="1800">
                <a:solidFill>
                  <a:schemeClr val="accent2"/>
                </a:solidFill>
              </a:rPr>
              <a:t>.c converse.c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7F7F00"/>
                </a:solidFill>
                <a:latin typeface="Courier New" panose="02070309020205020404" pitchFamily="49" charset="0"/>
              </a:rPr>
              <a:t>spustitelná binárka</a:t>
            </a:r>
            <a:endParaRPr lang="en-US" altLang="en-US" sz="1800" b="0">
              <a:solidFill>
                <a:srgbClr val="7F7F00"/>
              </a:solidFill>
              <a:latin typeface="Courier New" panose="02070309020205020404" pitchFamily="49" charset="0"/>
            </a:endParaRPr>
          </a:p>
        </p:txBody>
      </p:sp>
      <p:sp>
        <p:nvSpPr>
          <p:cNvPr id="576528" name="AutoShape 16"/>
          <p:cNvSpPr>
            <a:spLocks noChangeArrowheads="1"/>
          </p:cNvSpPr>
          <p:nvPr/>
        </p:nvSpPr>
        <p:spPr bwMode="auto">
          <a:xfrm rot="7186639">
            <a:off x="5797550" y="5030788"/>
            <a:ext cx="1444625" cy="4191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6529" name="AutoShape 17"/>
          <p:cNvSpPr>
            <a:spLocks noChangeArrowheads="1"/>
          </p:cNvSpPr>
          <p:nvPr/>
        </p:nvSpPr>
        <p:spPr bwMode="auto">
          <a:xfrm rot="2456917">
            <a:off x="4886325" y="2589213"/>
            <a:ext cx="2214563" cy="3810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6526" name="AutoShape 14"/>
          <p:cNvSpPr>
            <a:spLocks noChangeArrowheads="1"/>
          </p:cNvSpPr>
          <p:nvPr/>
        </p:nvSpPr>
        <p:spPr bwMode="auto">
          <a:xfrm rot="2499263">
            <a:off x="3221038" y="4948238"/>
            <a:ext cx="2017712" cy="4572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AutoShape 7"/>
          <p:cNvSpPr>
            <a:spLocks/>
          </p:cNvSpPr>
          <p:nvPr/>
        </p:nvSpPr>
        <p:spPr bwMode="auto">
          <a:xfrm>
            <a:off x="5979258" y="1062690"/>
            <a:ext cx="3429000" cy="927100"/>
          </a:xfrm>
          <a:prstGeom prst="borderCallout2">
            <a:avLst>
              <a:gd name="adj1" fmla="val 11537"/>
              <a:gd name="adj2" fmla="val -3227"/>
              <a:gd name="adj3" fmla="val 11537"/>
              <a:gd name="adj4" fmla="val -30713"/>
              <a:gd name="adj5" fmla="val 278329"/>
              <a:gd name="adj6" fmla="val -30699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/>
              <a:t>M</a:t>
            </a:r>
            <a:r>
              <a:rPr lang="cs-CZ" altLang="en-US" sz="1800"/>
              <a:t>ěla by být definice F2C_RATIO v hlavičkovém souboru? Proč (ne)?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6527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Poznámky k provazování souborů</a:t>
            </a:r>
            <a:endParaRPr lang="en-US" altLang="en-US"/>
          </a:p>
        </p:txBody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/>
              <a:t>Soubory s implementací se typicky nevkládají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tj. nepíšeme </a:t>
            </a:r>
            <a:r>
              <a:rPr lang="en-US" altLang="en-US" sz="2000" b="1">
                <a:latin typeface="Courier New" panose="02070309020205020404" pitchFamily="49" charset="0"/>
                <a:cs typeface="Courier New" panose="02070309020205020404" pitchFamily="49" charset="0"/>
              </a:rPr>
              <a:t>#include</a:t>
            </a:r>
            <a:r>
              <a:rPr lang="en-US" altLang="en-US" sz="2000"/>
              <a:t> “library.c”</a:t>
            </a:r>
            <a:endParaRPr lang="cs-CZ" altLang="en-US" sz="2000"/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Principiálně ale s takovým vložením není problém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preprocesor nerozlišuje, jaký soubor vkládáme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pokud bychom </a:t>
            </a:r>
            <a:r>
              <a:rPr lang="en-US" altLang="en-US" sz="2000"/>
              <a:t>tak </a:t>
            </a:r>
            <a:r>
              <a:rPr lang="cs-CZ" altLang="en-US" sz="2000"/>
              <a:t>udělali, vloží se celé implementace stejně jako bychom je napsali přímo do vkládajícího  souboru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Hlavičkovým souborem slíbíme překladači existenci funkcí s daným prototypem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implementace v separátním souboru, provazuje </a:t>
            </a:r>
            <a:r>
              <a:rPr lang="cs-CZ" altLang="en-US" sz="2000" i="1"/>
              <a:t>linker</a:t>
            </a:r>
            <a:endParaRPr lang="en-US" altLang="en-US" sz="2000" i="1"/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Do hlavičkového souboru se snažte umisťovat jen opravdu potřebné další </a:t>
            </a:r>
            <a:r>
              <a:rPr lang="en-US" altLang="en-US" sz="2400"/>
              <a:t>#</a:t>
            </a:r>
            <a:r>
              <a:rPr lang="cs-CZ" altLang="en-US" sz="2400"/>
              <a:t>include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pokud někdo chce použít váš hlavičkový soubor, musí zároveň použít i všechny ostatní </a:t>
            </a:r>
            <a:r>
              <a:rPr lang="en-US" altLang="en-US" sz="2000"/>
              <a:t>#</a:t>
            </a:r>
            <a:r>
              <a:rPr lang="cs-CZ" altLang="en-US" sz="2000"/>
              <a:t>include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/>
              <a:t>PB071 Prednaska 03 – Funkce a soubory</a:t>
            </a:r>
            <a:endParaRPr lang="en-GB" altLang="en-US"/>
          </a:p>
        </p:txBody>
      </p:sp>
      <p:sp>
        <p:nvSpPr>
          <p:cNvPr id="23555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3557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270000"/>
            <a:ext cx="8178800" cy="45974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Realizace objektů v paměti, ukazatel</a:t>
            </a:r>
            <a:endParaRPr lang="en-US" alt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Funkce, deklarace, definice</a:t>
            </a:r>
            <a:endParaRPr lang="en-US" altLang="en-US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Pam</a:t>
            </a:r>
            <a:r>
              <a:rPr lang="cs-CZ" altLang="en-US"/>
              <a:t>ět</a:t>
            </a:r>
            <a:endParaRPr lang="en-US" altLang="en-US"/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7837487" cy="48244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altLang="en-US" sz="2400" dirty="0"/>
              <a:t>Paměť obsahuje velké množství slotů s fixní délkou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adresovatelné typicky na úrovni </a:t>
            </a:r>
            <a:r>
              <a:rPr lang="en-US" altLang="en-US" sz="2000" dirty="0"/>
              <a:t>8 bit</a:t>
            </a:r>
            <a:r>
              <a:rPr lang="cs-CZ" altLang="en-US" sz="2000" dirty="0"/>
              <a:t>ů </a:t>
            </a:r>
            <a:r>
              <a:rPr lang="en-US" altLang="en-US" sz="2000" dirty="0"/>
              <a:t>== 1 </a:t>
            </a:r>
            <a:r>
              <a:rPr lang="en-US" altLang="en-US" sz="2000" dirty="0" err="1"/>
              <a:t>bajt</a:t>
            </a:r>
            <a:endParaRPr lang="cs-CZ" altLang="en-US" sz="20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/>
              <a:t>V </a:t>
            </a:r>
            <a:r>
              <a:rPr lang="cs-CZ" altLang="en-US" sz="2400" dirty="0"/>
              <a:t>paměti mohou být umístěny entity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proměnné, řetězce…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 sz="2400" dirty="0"/>
              <a:t>Entita může zabírat více než jeden slot 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např. proměnná typu </a:t>
            </a:r>
            <a:r>
              <a:rPr lang="cs-CZ" altLang="en-US" sz="2000" dirty="0" err="1"/>
              <a:t>short</a:t>
            </a:r>
            <a:r>
              <a:rPr lang="cs-CZ" altLang="en-US" sz="2000" dirty="0"/>
              <a:t> zabírá na x86 16 bitů (2 bajty)</a:t>
            </a:r>
            <a:endParaRPr lang="en-US" altLang="en-US" sz="2000" dirty="0"/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adresa entity v paměti je dána prvním slotem, kde je entita umístěna</a:t>
            </a:r>
            <a:endParaRPr lang="en-GB" altLang="en-US" sz="2000" dirty="0"/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zde vzniká problém s </a:t>
            </a:r>
            <a:r>
              <a:rPr lang="cs-CZ" altLang="en-US" sz="2000" dirty="0" err="1"/>
              <a:t>Little</a:t>
            </a:r>
            <a:r>
              <a:rPr lang="cs-CZ" altLang="en-US" sz="2000" dirty="0"/>
              <a:t> vs. Big </a:t>
            </a:r>
            <a:r>
              <a:rPr lang="cs-CZ" altLang="en-US" sz="2000" dirty="0" err="1"/>
              <a:t>endian</a:t>
            </a:r>
            <a:endParaRPr lang="cs-CZ" altLang="en-US" sz="2000" dirty="0"/>
          </a:p>
          <a:p>
            <a:pPr eaLnBrk="1" hangingPunct="1">
              <a:lnSpc>
                <a:spcPct val="80000"/>
              </a:lnSpc>
            </a:pPr>
            <a:r>
              <a:rPr lang="cs-CZ" altLang="en-US" sz="2400" dirty="0"/>
              <a:t>Adresy a hodnoty jsou typicky uváděny v hexadecimální soustavě s předponou 0x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0x0a </a:t>
            </a:r>
            <a:r>
              <a:rPr lang="en-US" altLang="en-US" sz="2000" dirty="0"/>
              <a:t>== 10 </a:t>
            </a:r>
            <a:r>
              <a:rPr lang="en-US" altLang="en-US" sz="2000" dirty="0" err="1"/>
              <a:t>dekadicky</a:t>
            </a:r>
            <a:r>
              <a:rPr lang="cs-CZ" altLang="en-US" sz="2000" dirty="0"/>
              <a:t>, 0x0</a:t>
            </a:r>
            <a:r>
              <a:rPr lang="en-US" altLang="en-US" sz="2000" dirty="0"/>
              <a:t>f</a:t>
            </a:r>
            <a:r>
              <a:rPr lang="cs-CZ" altLang="en-US" sz="2000" dirty="0"/>
              <a:t> </a:t>
            </a:r>
            <a:r>
              <a:rPr lang="en-US" altLang="en-US" sz="2000" dirty="0"/>
              <a:t>== 15 </a:t>
            </a:r>
            <a:r>
              <a:rPr lang="en-US" altLang="en-US" sz="2000" dirty="0" err="1"/>
              <a:t>dekadicky</a:t>
            </a:r>
            <a:endParaRPr lang="cs-CZ" altLang="en-US" sz="2000" dirty="0"/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adresy na </a:t>
            </a:r>
            <a:r>
              <a:rPr lang="en-US" altLang="en-US" sz="2000" dirty="0"/>
              <a:t>x86 </a:t>
            </a:r>
            <a:r>
              <a:rPr lang="cs-CZ" altLang="en-US" sz="2000" dirty="0"/>
              <a:t>zabírají pro netypované ukazatele typicky 4 bajty, na x64 8 bajtů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 dirty="0"/>
              <a:t>na konkrétní délky nespoléhejte, ověřte pro cílovou platformu </a:t>
            </a:r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8305800" y="18288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0x2b</a:t>
            </a:r>
          </a:p>
        </p:txBody>
      </p:sp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8305800" y="23622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</a:t>
            </a:r>
            <a:r>
              <a:rPr lang="cs-CZ" altLang="en-US" sz="1800" b="0">
                <a:solidFill>
                  <a:srgbClr val="007F7F"/>
                </a:solidFill>
              </a:rPr>
              <a:t>x00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8305800" y="28956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</a:t>
            </a:r>
            <a:r>
              <a:rPr lang="cs-CZ" altLang="en-US" sz="1800" b="0">
                <a:solidFill>
                  <a:srgbClr val="007F7F"/>
                </a:solidFill>
              </a:rPr>
              <a:t>xff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8305800" y="34290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0xff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25609" name="Rectangle 8"/>
          <p:cNvSpPr>
            <a:spLocks noChangeArrowheads="1"/>
          </p:cNvSpPr>
          <p:nvPr/>
        </p:nvSpPr>
        <p:spPr bwMode="auto">
          <a:xfrm>
            <a:off x="8305800" y="39624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0xff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25610" name="Rectangle 9"/>
          <p:cNvSpPr>
            <a:spLocks noChangeArrowheads="1"/>
          </p:cNvSpPr>
          <p:nvPr/>
        </p:nvSpPr>
        <p:spPr bwMode="auto">
          <a:xfrm>
            <a:off x="8305800" y="12954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25611" name="Rectangle 10"/>
          <p:cNvSpPr>
            <a:spLocks noChangeArrowheads="1"/>
          </p:cNvSpPr>
          <p:nvPr/>
        </p:nvSpPr>
        <p:spPr bwMode="auto">
          <a:xfrm>
            <a:off x="8305800" y="7620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grpSp>
        <p:nvGrpSpPr>
          <p:cNvPr id="25612" name="Group 11"/>
          <p:cNvGrpSpPr>
            <a:grpSpLocks/>
          </p:cNvGrpSpPr>
          <p:nvPr/>
        </p:nvGrpSpPr>
        <p:grpSpPr bwMode="auto">
          <a:xfrm>
            <a:off x="7391400" y="1828800"/>
            <a:ext cx="914400" cy="990600"/>
            <a:chOff x="4512" y="1152"/>
            <a:chExt cx="576" cy="624"/>
          </a:xfrm>
        </p:grpSpPr>
        <p:sp>
          <p:nvSpPr>
            <p:cNvPr id="25619" name="Rectangle 12"/>
            <p:cNvSpPr>
              <a:spLocks noChangeArrowheads="1"/>
            </p:cNvSpPr>
            <p:nvPr/>
          </p:nvSpPr>
          <p:spPr bwMode="auto">
            <a:xfrm rot="-5400000">
              <a:off x="4416" y="1296"/>
              <a:ext cx="624" cy="336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 w="254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02D32"/>
                </a:buClr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969696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131313"/>
                </a:buClr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969696"/>
                </a:buClr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800"/>
                <a:t>short</a:t>
              </a:r>
              <a:endParaRPr lang="en-US" altLang="en-US" sz="1800"/>
            </a:p>
          </p:txBody>
        </p:sp>
        <p:sp>
          <p:nvSpPr>
            <p:cNvPr id="25620" name="Line 13"/>
            <p:cNvSpPr>
              <a:spLocks noChangeShapeType="1"/>
            </p:cNvSpPr>
            <p:nvPr/>
          </p:nvSpPr>
          <p:spPr bwMode="auto">
            <a:xfrm>
              <a:off x="4512" y="1152"/>
              <a:ext cx="576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5613" name="Rectangle 14"/>
          <p:cNvSpPr>
            <a:spLocks noChangeArrowheads="1"/>
          </p:cNvSpPr>
          <p:nvPr/>
        </p:nvSpPr>
        <p:spPr bwMode="auto">
          <a:xfrm>
            <a:off x="8305800" y="44958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0x2b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25614" name="Rectangle 15"/>
          <p:cNvSpPr>
            <a:spLocks noChangeArrowheads="1"/>
          </p:cNvSpPr>
          <p:nvPr/>
        </p:nvSpPr>
        <p:spPr bwMode="auto">
          <a:xfrm>
            <a:off x="8305800" y="50292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25615" name="Rectangle 16"/>
          <p:cNvSpPr>
            <a:spLocks noChangeArrowheads="1"/>
          </p:cNvSpPr>
          <p:nvPr/>
        </p:nvSpPr>
        <p:spPr bwMode="auto">
          <a:xfrm>
            <a:off x="8305800" y="55626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grpSp>
        <p:nvGrpSpPr>
          <p:cNvPr id="25616" name="Group 17"/>
          <p:cNvGrpSpPr>
            <a:grpSpLocks/>
          </p:cNvGrpSpPr>
          <p:nvPr/>
        </p:nvGrpSpPr>
        <p:grpSpPr bwMode="auto">
          <a:xfrm>
            <a:off x="7391400" y="2895600"/>
            <a:ext cx="914400" cy="2057400"/>
            <a:chOff x="4512" y="1152"/>
            <a:chExt cx="576" cy="624"/>
          </a:xfrm>
        </p:grpSpPr>
        <p:sp>
          <p:nvSpPr>
            <p:cNvPr id="25617" name="Rectangle 18"/>
            <p:cNvSpPr>
              <a:spLocks noChangeArrowheads="1"/>
            </p:cNvSpPr>
            <p:nvPr/>
          </p:nvSpPr>
          <p:spPr bwMode="auto">
            <a:xfrm rot="-5400000">
              <a:off x="4416" y="1296"/>
              <a:ext cx="624" cy="336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 w="254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02D32"/>
                </a:buClr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969696"/>
                </a:buClr>
                <a:buFont typeface="Arial" panose="020B0604020202020204" pitchFamily="34" charset="0"/>
                <a:buChar char="●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131313"/>
                </a:buClr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969696"/>
                </a:buClr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●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800"/>
                <a:t>int</a:t>
              </a:r>
              <a:endParaRPr lang="en-US" altLang="en-US" sz="1800"/>
            </a:p>
          </p:txBody>
        </p:sp>
        <p:sp>
          <p:nvSpPr>
            <p:cNvPr id="25618" name="Line 19"/>
            <p:cNvSpPr>
              <a:spLocks noChangeShapeType="1"/>
            </p:cNvSpPr>
            <p:nvPr/>
          </p:nvSpPr>
          <p:spPr bwMode="auto">
            <a:xfrm>
              <a:off x="4512" y="1152"/>
              <a:ext cx="576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5486400" y="152400"/>
            <a:ext cx="3657600" cy="64008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Celková paměť programu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Organizace paměti</a:t>
            </a:r>
            <a:endParaRPr lang="en-US" altLang="en-US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412875"/>
            <a:ext cx="5170488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/>
              <a:t>Instrukce (program)</a:t>
            </a:r>
            <a:endParaRPr lang="en-US" altLang="en-US" sz="2400"/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nemění se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Statická data (static)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většina se nemění, jsou přímo v binárce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globální proměnné (mění se)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Zásobník (stack)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mění se pro každou funkci (stack-frame)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lokální proměnné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Halda (heap)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mění se při každém malloc, free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dynamicky alokované prom.</a:t>
            </a:r>
            <a:endParaRPr lang="en-US" altLang="en-US" sz="2000"/>
          </a:p>
        </p:txBody>
      </p:sp>
      <p:sp>
        <p:nvSpPr>
          <p:cNvPr id="433157" name="Rectangle 5"/>
          <p:cNvSpPr>
            <a:spLocks noChangeArrowheads="1"/>
          </p:cNvSpPr>
          <p:nvPr/>
        </p:nvSpPr>
        <p:spPr bwMode="auto">
          <a:xfrm>
            <a:off x="5562600" y="2222500"/>
            <a:ext cx="35052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rgbClr val="007F7F"/>
                </a:solidFill>
                <a:latin typeface="Courier New" panose="02070309020205020404" pitchFamily="49" charset="0"/>
              </a:rPr>
              <a:t>Statická a glob. data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chemeClr val="bg2"/>
                </a:solidFill>
                <a:latin typeface="Courier New" panose="02070309020205020404" pitchFamily="49" charset="0"/>
              </a:rPr>
              <a:t>“Hello</a:t>
            </a:r>
            <a:r>
              <a:rPr lang="cs-CZ" altLang="en-US" sz="1600" b="0">
                <a:solidFill>
                  <a:schemeClr val="bg2"/>
                </a:solidFill>
                <a:latin typeface="Courier New" panose="02070309020205020404" pitchFamily="49" charset="0"/>
              </a:rPr>
              <a:t>“, </a:t>
            </a:r>
            <a:endParaRPr lang="en-US" altLang="en-US" sz="1600" b="0">
              <a:solidFill>
                <a:schemeClr val="bg2"/>
              </a:solidFill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chemeClr val="bg2"/>
                </a:solidFill>
                <a:latin typeface="Courier New" panose="02070309020205020404" pitchFamily="49" charset="0"/>
              </a:rPr>
              <a:t>“World”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chemeClr val="bg2"/>
                </a:solidFill>
                <a:latin typeface="Courier New" panose="02070309020205020404" pitchFamily="49" charset="0"/>
              </a:rPr>
              <a:t>{0xde 0xad 0xbe 0xef}</a:t>
            </a:r>
            <a:endParaRPr lang="cs-CZ" altLang="en-US" sz="1600" b="0">
              <a:solidFill>
                <a:schemeClr val="bg2"/>
              </a:solidFill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0">
              <a:solidFill>
                <a:schemeClr val="bg2"/>
              </a:solidFill>
              <a:latin typeface="Courier New" panose="02070309020205020404" pitchFamily="49" charset="0"/>
            </a:endParaRPr>
          </a:p>
        </p:txBody>
      </p:sp>
      <p:sp>
        <p:nvSpPr>
          <p:cNvPr id="433158" name="Rectangle 6"/>
          <p:cNvSpPr>
            <a:spLocks noChangeArrowheads="1"/>
          </p:cNvSpPr>
          <p:nvPr/>
        </p:nvSpPr>
        <p:spPr bwMode="auto">
          <a:xfrm>
            <a:off x="5562600" y="469900"/>
            <a:ext cx="3505200" cy="167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rgbClr val="007F7F"/>
                </a:solidFill>
                <a:latin typeface="Courier New" panose="02070309020205020404" pitchFamily="49" charset="0"/>
              </a:rPr>
              <a:t>Instrukce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/>
              <a:t>…</a:t>
            </a:r>
            <a:endParaRPr lang="en-US" altLang="en-US" sz="1600" b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bg2"/>
                </a:solidFill>
                <a:latin typeface="Courier New" panose="02070309020205020404" pitchFamily="49" charset="0"/>
              </a:rPr>
              <a:t>push %ebp 0x00401345 </a:t>
            </a:r>
            <a:endParaRPr lang="cs-CZ" altLang="en-US" sz="1400" b="0">
              <a:solidFill>
                <a:schemeClr val="bg2"/>
              </a:solidFill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bg2"/>
                </a:solidFill>
                <a:latin typeface="Courier New" panose="02070309020205020404" pitchFamily="49" charset="0"/>
              </a:rPr>
              <a:t>mov %esp,%ebp 0x00401347</a:t>
            </a:r>
            <a:endParaRPr lang="cs-CZ" altLang="en-US" sz="1400" b="0">
              <a:solidFill>
                <a:schemeClr val="bg2"/>
              </a:solidFill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bg2"/>
                </a:solidFill>
                <a:latin typeface="Courier New" panose="02070309020205020404" pitchFamily="49" charset="0"/>
              </a:rPr>
              <a:t>sub $0x10,%esp 0x0040134d</a:t>
            </a:r>
            <a:endParaRPr lang="cs-CZ" altLang="en-US" sz="1400" b="0">
              <a:solidFill>
                <a:schemeClr val="bg2"/>
              </a:solidFill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bg2"/>
                </a:solidFill>
                <a:latin typeface="Courier New" panose="02070309020205020404" pitchFamily="49" charset="0"/>
              </a:rPr>
              <a:t>call 0x415780</a:t>
            </a:r>
            <a:endParaRPr lang="cs-CZ" altLang="en-US" sz="1400" b="0">
              <a:solidFill>
                <a:schemeClr val="bg2"/>
              </a:solidFill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b="0">
                <a:latin typeface="Courier New" panose="02070309020205020404" pitchFamily="49" charset="0"/>
              </a:rPr>
              <a:t>…</a:t>
            </a:r>
            <a:endParaRPr lang="en-US" altLang="en-US" sz="1400" b="0">
              <a:latin typeface="Courier New" panose="02070309020205020404" pitchFamily="49" charset="0"/>
            </a:endParaRPr>
          </a:p>
        </p:txBody>
      </p:sp>
      <p:sp>
        <p:nvSpPr>
          <p:cNvPr id="433159" name="Rectangle 7"/>
          <p:cNvSpPr>
            <a:spLocks noChangeArrowheads="1"/>
          </p:cNvSpPr>
          <p:nvPr/>
        </p:nvSpPr>
        <p:spPr bwMode="auto">
          <a:xfrm>
            <a:off x="5562600" y="3594100"/>
            <a:ext cx="3505200" cy="901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rgbClr val="007F7F"/>
                </a:solidFill>
                <a:latin typeface="Courier New" panose="02070309020205020404" pitchFamily="49" charset="0"/>
              </a:rPr>
              <a:t>Zásobník</a:t>
            </a:r>
            <a:endParaRPr lang="en-US" altLang="en-US" sz="1800">
              <a:solidFill>
                <a:srgbClr val="007F7F"/>
              </a:solidFill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chemeClr val="bg2"/>
                </a:solidFill>
                <a:latin typeface="Courier New" panose="02070309020205020404" pitchFamily="49" charset="0"/>
              </a:rPr>
              <a:t>lokalniProm1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chemeClr val="bg2"/>
                </a:solidFill>
                <a:latin typeface="Courier New" panose="02070309020205020404" pitchFamily="49" charset="0"/>
              </a:rPr>
              <a:t>lokalniProm2</a:t>
            </a:r>
            <a:endParaRPr lang="cs-CZ" altLang="en-US" sz="1600">
              <a:solidFill>
                <a:srgbClr val="007F7F"/>
              </a:solidFill>
              <a:latin typeface="Courier New" panose="02070309020205020404" pitchFamily="49" charset="0"/>
            </a:endParaRPr>
          </a:p>
        </p:txBody>
      </p:sp>
      <p:sp>
        <p:nvSpPr>
          <p:cNvPr id="433160" name="Rectangle 8"/>
          <p:cNvSpPr>
            <a:spLocks noChangeArrowheads="1"/>
          </p:cNvSpPr>
          <p:nvPr/>
        </p:nvSpPr>
        <p:spPr bwMode="auto">
          <a:xfrm>
            <a:off x="5562600" y="5562600"/>
            <a:ext cx="3505200" cy="901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rgbClr val="007F7F"/>
                </a:solidFill>
                <a:latin typeface="Courier New" panose="02070309020205020404" pitchFamily="49" charset="0"/>
              </a:rPr>
              <a:t>Halda</a:t>
            </a:r>
            <a:endParaRPr lang="en-US" altLang="en-US" sz="1800">
              <a:solidFill>
                <a:srgbClr val="007F7F"/>
              </a:solidFill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chemeClr val="bg2"/>
                </a:solidFill>
                <a:latin typeface="Courier New" panose="02070309020205020404" pitchFamily="49" charset="0"/>
              </a:rPr>
              <a:t>dynAlokace1</a:t>
            </a:r>
            <a:endParaRPr lang="en-US" altLang="en-US" sz="1600" b="0">
              <a:solidFill>
                <a:schemeClr val="bg2"/>
              </a:solidFill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chemeClr val="bg2"/>
                </a:solidFill>
                <a:latin typeface="Courier New" panose="02070309020205020404" pitchFamily="49" charset="0"/>
              </a:rPr>
              <a:t>dynAlokace2</a:t>
            </a:r>
            <a:endParaRPr lang="cs-CZ" altLang="en-US" sz="1600">
              <a:solidFill>
                <a:srgbClr val="007F7F"/>
              </a:solidFill>
              <a:latin typeface="Courier New" panose="02070309020205020404" pitchFamily="49" charset="0"/>
            </a:endParaRPr>
          </a:p>
        </p:txBody>
      </p:sp>
      <p:sp>
        <p:nvSpPr>
          <p:cNvPr id="433161" name="AutoShape 9"/>
          <p:cNvSpPr>
            <a:spLocks noChangeArrowheads="1"/>
          </p:cNvSpPr>
          <p:nvPr/>
        </p:nvSpPr>
        <p:spPr bwMode="auto">
          <a:xfrm rot="5400000">
            <a:off x="5981700" y="4305300"/>
            <a:ext cx="762000" cy="3810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3162" name="AutoShape 10"/>
          <p:cNvSpPr>
            <a:spLocks noChangeArrowheads="1"/>
          </p:cNvSpPr>
          <p:nvPr/>
        </p:nvSpPr>
        <p:spPr bwMode="auto">
          <a:xfrm rot="5400000">
            <a:off x="8115300" y="4305300"/>
            <a:ext cx="762000" cy="3810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3163" name="AutoShape 11"/>
          <p:cNvSpPr>
            <a:spLocks noChangeArrowheads="1"/>
          </p:cNvSpPr>
          <p:nvPr/>
        </p:nvSpPr>
        <p:spPr bwMode="auto">
          <a:xfrm rot="-5400000">
            <a:off x="6210300" y="5219700"/>
            <a:ext cx="762000" cy="3810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3164" name="AutoShape 12"/>
          <p:cNvSpPr>
            <a:spLocks noChangeArrowheads="1"/>
          </p:cNvSpPr>
          <p:nvPr/>
        </p:nvSpPr>
        <p:spPr bwMode="auto">
          <a:xfrm rot="-5400000">
            <a:off x="7658100" y="5219700"/>
            <a:ext cx="762000" cy="3810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7" grpId="0" animBg="1"/>
      <p:bldP spid="433158" grpId="0" animBg="1"/>
      <p:bldP spid="433159" grpId="0" animBg="1"/>
      <p:bldP spid="43316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Rámec na zásobníku (stack frame)</a:t>
            </a:r>
            <a:endParaRPr lang="en-GB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D:\Documents\Obrázky\Programming\stack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39" y="1298456"/>
            <a:ext cx="8870095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0" y="6187684"/>
            <a:ext cx="7264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65000"/>
                  </a:schemeClr>
                </a:solidFill>
              </a:rPr>
              <a:t>http://www.drdobbs.com/security/anatomy-of-a-stack-smashing-attack-and-h/240001832#</a:t>
            </a:r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Úvod do C, 6.3.2017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3621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Proměnná – opakování</a:t>
            </a:r>
            <a:endParaRPr lang="en-US" altLang="en-US"/>
          </a:p>
        </p:txBody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94687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>
                <a:solidFill>
                  <a:srgbClr val="000000"/>
                </a:solidFill>
              </a:rPr>
              <a:t>Každé místo v paměti má svou adresu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Pomocí názvu proměnné můžeme číst nebo zapisovat do této paměti </a:t>
            </a:r>
            <a:endParaRPr lang="en-US" altLang="en-US"/>
          </a:p>
          <a:p>
            <a:pPr lvl="1" eaLnBrk="1" hangingPunct="1">
              <a:lnSpc>
                <a:spcPct val="90000"/>
              </a:lnSpc>
            </a:pPr>
            <a:r>
              <a:rPr lang="cs-CZ" altLang="en-US">
                <a:solidFill>
                  <a:srgbClr val="000000"/>
                </a:solidFill>
                <a:latin typeface="Verdana" panose="020B0604030504040204" pitchFamily="34" charset="0"/>
              </a:rPr>
              <a:t>např. 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</a:rPr>
              <a:t>promenna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007F7F"/>
                </a:solidFill>
                <a:latin typeface="Courier New" panose="02070309020205020404" pitchFamily="49" charset="0"/>
              </a:rPr>
              <a:t>-213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>
                <a:solidFill>
                  <a:srgbClr val="000000"/>
                </a:solidFill>
              </a:rPr>
              <a:t>Překladač nahrazuje jméno proměnné její adresou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>
                <a:solidFill>
                  <a:srgbClr val="000000"/>
                </a:solidFill>
              </a:rPr>
              <a:t>typicky relativní k zásobníku </a:t>
            </a:r>
            <a:endParaRPr lang="en-US" altLang="en-US">
              <a:solidFill>
                <a:srgbClr val="00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>
                <a:solidFill>
                  <a:srgbClr val="000000"/>
                </a:solidFill>
                <a:latin typeface="Verdana" panose="020B0604030504040204" pitchFamily="34" charset="0"/>
              </a:rPr>
              <a:t>movl</a:t>
            </a:r>
            <a:r>
              <a:rPr lang="en-US" altLang="en-US">
                <a:solidFill>
                  <a:srgbClr val="808080"/>
                </a:solidFill>
                <a:latin typeface="Verdana" panose="020B0604030504040204" pitchFamily="34" charset="0"/>
              </a:rPr>
              <a:t>   $</a:t>
            </a:r>
            <a:r>
              <a:rPr lang="en-US" altLang="en-US">
                <a:solidFill>
                  <a:srgbClr val="007F7F"/>
                </a:solidFill>
                <a:latin typeface="Verdana" panose="020B0604030504040204" pitchFamily="34" charset="0"/>
              </a:rPr>
              <a:t>0xffffff2b</a:t>
            </a:r>
            <a:r>
              <a:rPr lang="en-US" altLang="en-US" b="1">
                <a:solidFill>
                  <a:srgbClr val="000000"/>
                </a:solidFill>
                <a:latin typeface="Verdana" panose="020B0604030504040204" pitchFamily="34" charset="0"/>
              </a:rPr>
              <a:t>,</a:t>
            </a:r>
            <a:r>
              <a:rPr lang="en-US" altLang="en-US">
                <a:solidFill>
                  <a:srgbClr val="007F7F"/>
                </a:solidFill>
                <a:latin typeface="Verdana" panose="020B0604030504040204" pitchFamily="34" charset="0"/>
              </a:rPr>
              <a:t>0xc</a:t>
            </a:r>
            <a:r>
              <a:rPr lang="en-US" altLang="en-US" b="1">
                <a:solidFill>
                  <a:srgbClr val="000000"/>
                </a:solidFill>
                <a:latin typeface="Verdana" panose="020B0604030504040204" pitchFamily="34" charset="0"/>
              </a:rPr>
              <a:t>(%</a:t>
            </a:r>
            <a:r>
              <a:rPr lang="en-US" altLang="en-US">
                <a:solidFill>
                  <a:srgbClr val="000000"/>
                </a:solidFill>
                <a:latin typeface="Verdana" panose="020B0604030504040204" pitchFamily="34" charset="0"/>
              </a:rPr>
              <a:t>esp</a:t>
            </a:r>
            <a:r>
              <a:rPr lang="en-US" altLang="en-US" b="1">
                <a:solidFill>
                  <a:srgbClr val="000000"/>
                </a:solidFill>
                <a:latin typeface="Verdana" panose="020B0604030504040204" pitchFamily="34" charset="0"/>
              </a:rPr>
              <a:t>)</a:t>
            </a:r>
            <a:endParaRPr lang="cs-CZ" altLang="en-US">
              <a:solidFill>
                <a:srgbClr val="000000"/>
              </a:solidFill>
            </a:endParaRPr>
          </a:p>
        </p:txBody>
      </p:sp>
      <p:sp>
        <p:nvSpPr>
          <p:cNvPr id="483332" name="AutoShape 4"/>
          <p:cNvSpPr>
            <a:spLocks/>
          </p:cNvSpPr>
          <p:nvPr/>
        </p:nvSpPr>
        <p:spPr bwMode="auto">
          <a:xfrm>
            <a:off x="5715000" y="4800600"/>
            <a:ext cx="2438400" cy="914400"/>
          </a:xfrm>
          <a:prstGeom prst="borderCallout2">
            <a:avLst>
              <a:gd name="adj1" fmla="val 12500"/>
              <a:gd name="adj2" fmla="val -3125"/>
              <a:gd name="adj3" fmla="val 12500"/>
              <a:gd name="adj4" fmla="val -9051"/>
              <a:gd name="adj5" fmla="val -8856"/>
              <a:gd name="adj6" fmla="val -14972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počáteční </a:t>
            </a:r>
            <a:r>
              <a:rPr lang="en-US" altLang="en-US" sz="1800"/>
              <a:t>adresa </a:t>
            </a:r>
            <a:r>
              <a:rPr lang="cs-CZ" altLang="en-US" sz="1800"/>
              <a:t>zásobníku</a:t>
            </a:r>
            <a:r>
              <a:rPr lang="en-US" altLang="en-US" sz="1800"/>
              <a:t> pro danou funkci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483333" name="AutoShape 5"/>
          <p:cNvSpPr>
            <a:spLocks/>
          </p:cNvSpPr>
          <p:nvPr/>
        </p:nvSpPr>
        <p:spPr bwMode="auto">
          <a:xfrm>
            <a:off x="6019800" y="3886200"/>
            <a:ext cx="3124200" cy="685800"/>
          </a:xfrm>
          <a:prstGeom prst="borderCallout2">
            <a:avLst>
              <a:gd name="adj1" fmla="val 16667"/>
              <a:gd name="adj2" fmla="val -2440"/>
              <a:gd name="adj3" fmla="val 16667"/>
              <a:gd name="adj4" fmla="val -22764"/>
              <a:gd name="adj5" fmla="val 77083"/>
              <a:gd name="adj6" fmla="val -49542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relativní </a:t>
            </a:r>
            <a:r>
              <a:rPr lang="en-US" altLang="en-US" sz="1800"/>
              <a:t>adresa</a:t>
            </a:r>
            <a:r>
              <a:rPr lang="cs-CZ" altLang="en-US" sz="1800"/>
              <a:t> proměnné k adrese</a:t>
            </a:r>
            <a:r>
              <a:rPr lang="en-US" altLang="en-US" sz="1800"/>
              <a:t> </a:t>
            </a:r>
            <a:r>
              <a:rPr lang="cs-CZ" altLang="en-US" sz="1800"/>
              <a:t>zásobníku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483334" name="AutoShape 6"/>
          <p:cNvSpPr>
            <a:spLocks/>
          </p:cNvSpPr>
          <p:nvPr/>
        </p:nvSpPr>
        <p:spPr bwMode="auto">
          <a:xfrm>
            <a:off x="228600" y="5029200"/>
            <a:ext cx="2438400" cy="381000"/>
          </a:xfrm>
          <a:prstGeom prst="borderCallout2">
            <a:avLst>
              <a:gd name="adj1" fmla="val 30000"/>
              <a:gd name="adj2" fmla="val 103125"/>
              <a:gd name="adj3" fmla="val 30000"/>
              <a:gd name="adj4" fmla="val 110157"/>
              <a:gd name="adj5" fmla="val -107917"/>
              <a:gd name="adj6" fmla="val 117903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-213 hexadecim</a:t>
            </a:r>
            <a:r>
              <a:rPr lang="cs-CZ" altLang="en-US" sz="1800"/>
              <a:t>álně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483335" name="AutoShape 7"/>
          <p:cNvSpPr>
            <a:spLocks/>
          </p:cNvSpPr>
          <p:nvPr/>
        </p:nvSpPr>
        <p:spPr bwMode="auto">
          <a:xfrm>
            <a:off x="6096000" y="2362200"/>
            <a:ext cx="3048000" cy="609600"/>
          </a:xfrm>
          <a:prstGeom prst="borderCallout2">
            <a:avLst>
              <a:gd name="adj1" fmla="val 18750"/>
              <a:gd name="adj2" fmla="val -2500"/>
              <a:gd name="adj3" fmla="val 18750"/>
              <a:gd name="adj4" fmla="val -65523"/>
              <a:gd name="adj5" fmla="val 341667"/>
              <a:gd name="adj6" fmla="val -135731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instrukce assembleru pro zápis do paměti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3332" grpId="0" animBg="1"/>
      <p:bldP spid="483333" grpId="0" animBg="1"/>
      <p:bldP spid="483334" grpId="0" animBg="1"/>
      <p:bldP spid="4833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Proměnná na zásobníku</a:t>
            </a:r>
            <a:endParaRPr lang="en-US" altLang="en-US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24863" cy="4824413"/>
          </a:xfrm>
        </p:spPr>
        <p:txBody>
          <a:bodyPr/>
          <a:lstStyle/>
          <a:p>
            <a:pPr eaLnBrk="1" hangingPunct="1"/>
            <a:r>
              <a:rPr lang="en-US" altLang="en-US" sz="2400">
                <a:solidFill>
                  <a:srgbClr val="FF0000"/>
                </a:solidFill>
              </a:rPr>
              <a:t>POZOR: </a:t>
            </a:r>
            <a:r>
              <a:rPr lang="cs-CZ" altLang="en-US" sz="2400">
                <a:solidFill>
                  <a:srgbClr val="FF0000"/>
                </a:solidFill>
              </a:rPr>
              <a:t>Zásobník je zde znázorněn „učebnicovým“ způsobem (růst „nahoru“)</a:t>
            </a:r>
            <a:endParaRPr lang="en-US" altLang="en-US" sz="240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sz="2400">
                <a:solidFill>
                  <a:srgbClr val="000000"/>
                </a:solidFill>
              </a:rPr>
              <a:t>C</a:t>
            </a:r>
            <a:r>
              <a:rPr lang="cs-CZ" altLang="en-US" sz="2400">
                <a:solidFill>
                  <a:srgbClr val="000000"/>
                </a:solidFill>
              </a:rPr>
              <a:t> kód: </a:t>
            </a:r>
            <a:r>
              <a:rPr lang="en-US" altLang="en-US" sz="2400">
                <a:solidFill>
                  <a:srgbClr val="00007F"/>
                </a:solidFill>
              </a:rPr>
              <a:t> </a:t>
            </a:r>
            <a:r>
              <a:rPr lang="en-US" altLang="en-US" sz="24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400">
                <a:solidFill>
                  <a:srgbClr val="000000"/>
                </a:solidFill>
                <a:latin typeface="Courier New" panose="02070309020205020404" pitchFamily="49" charset="0"/>
              </a:rPr>
              <a:t>promenna</a:t>
            </a:r>
            <a:r>
              <a:rPr lang="cs-CZ" altLang="en-US" sz="240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240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4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400">
                <a:solidFill>
                  <a:srgbClr val="007F7F"/>
                </a:solidFill>
                <a:latin typeface="Courier New" panose="02070309020205020404" pitchFamily="49" charset="0"/>
              </a:rPr>
              <a:t>-213</a:t>
            </a:r>
            <a:r>
              <a:rPr lang="en-US" altLang="en-US" sz="2400" b="1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  <a:endParaRPr lang="en-US" altLang="en-US" sz="2400" b="1">
              <a:solidFill>
                <a:srgbClr val="000000"/>
              </a:solidFill>
            </a:endParaRPr>
          </a:p>
          <a:p>
            <a:pPr eaLnBrk="1" hangingPunct="1"/>
            <a:r>
              <a:rPr lang="cs-CZ" altLang="en-US" sz="2400">
                <a:solidFill>
                  <a:srgbClr val="000000"/>
                </a:solidFill>
              </a:rPr>
              <a:t>Asembler kód:</a:t>
            </a:r>
            <a:r>
              <a:rPr lang="cs-CZ" altLang="en-US" sz="2400" b="1">
                <a:solidFill>
                  <a:srgbClr val="000000"/>
                </a:solidFill>
              </a:rPr>
              <a:t> </a:t>
            </a:r>
            <a:r>
              <a:rPr lang="en-US" altLang="en-US" sz="2400">
                <a:solidFill>
                  <a:srgbClr val="000000"/>
                </a:solidFill>
                <a:latin typeface="Verdana" panose="020B0604030504040204" pitchFamily="34" charset="0"/>
              </a:rPr>
              <a:t>movl</a:t>
            </a:r>
            <a:r>
              <a:rPr lang="en-US" altLang="en-US" sz="2400">
                <a:solidFill>
                  <a:srgbClr val="808080"/>
                </a:solidFill>
                <a:latin typeface="Verdana" panose="020B0604030504040204" pitchFamily="34" charset="0"/>
              </a:rPr>
              <a:t>   $</a:t>
            </a:r>
            <a:r>
              <a:rPr lang="en-US" altLang="en-US" sz="2400">
                <a:solidFill>
                  <a:srgbClr val="007F7F"/>
                </a:solidFill>
                <a:latin typeface="Verdana" panose="020B0604030504040204" pitchFamily="34" charset="0"/>
              </a:rPr>
              <a:t>0xffffff2b</a:t>
            </a:r>
            <a:r>
              <a:rPr lang="en-US" altLang="en-US" sz="2400" b="1">
                <a:solidFill>
                  <a:srgbClr val="000000"/>
                </a:solidFill>
                <a:latin typeface="Verdana" panose="020B0604030504040204" pitchFamily="34" charset="0"/>
              </a:rPr>
              <a:t>,</a:t>
            </a:r>
            <a:r>
              <a:rPr lang="en-US" altLang="en-US" sz="2400">
                <a:solidFill>
                  <a:srgbClr val="007F7F"/>
                </a:solidFill>
                <a:latin typeface="Verdana" panose="020B0604030504040204" pitchFamily="34" charset="0"/>
              </a:rPr>
              <a:t>0xc</a:t>
            </a:r>
            <a:r>
              <a:rPr lang="en-US" altLang="en-US" sz="2400" b="1">
                <a:solidFill>
                  <a:srgbClr val="000000"/>
                </a:solidFill>
                <a:latin typeface="Verdana" panose="020B0604030504040204" pitchFamily="34" charset="0"/>
              </a:rPr>
              <a:t>(%</a:t>
            </a:r>
            <a:r>
              <a:rPr lang="en-US" altLang="en-US" sz="2400">
                <a:solidFill>
                  <a:srgbClr val="000000"/>
                </a:solidFill>
                <a:latin typeface="Verdana" panose="020B0604030504040204" pitchFamily="34" charset="0"/>
              </a:rPr>
              <a:t>esp</a:t>
            </a:r>
            <a:r>
              <a:rPr lang="en-US" altLang="en-US" sz="2400" b="1">
                <a:solidFill>
                  <a:srgbClr val="000000"/>
                </a:solidFill>
                <a:latin typeface="Verdana" panose="020B0604030504040204" pitchFamily="34" charset="0"/>
              </a:rPr>
              <a:t>)</a:t>
            </a:r>
            <a:endParaRPr lang="cs-CZ" altLang="en-US" sz="2400">
              <a:solidFill>
                <a:srgbClr val="000000"/>
              </a:solidFill>
            </a:endParaRPr>
          </a:p>
          <a:p>
            <a:pPr eaLnBrk="1" hangingPunct="1"/>
            <a:endParaRPr lang="en-US" altLang="en-US" sz="24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5410200" y="33528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0xffffff2b</a:t>
            </a:r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5410200" y="38862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</a:t>
            </a:r>
            <a:r>
              <a:rPr lang="cs-CZ" altLang="en-US" sz="1800" b="0">
                <a:solidFill>
                  <a:srgbClr val="007F7F"/>
                </a:solidFill>
              </a:rPr>
              <a:t>x00000000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28679" name="Rectangle 6"/>
          <p:cNvSpPr>
            <a:spLocks noChangeArrowheads="1"/>
          </p:cNvSpPr>
          <p:nvPr/>
        </p:nvSpPr>
        <p:spPr bwMode="auto">
          <a:xfrm>
            <a:off x="5410200" y="44196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</a:t>
            </a:r>
            <a:r>
              <a:rPr lang="cs-CZ" altLang="en-US" sz="1800" b="0">
                <a:solidFill>
                  <a:srgbClr val="007F7F"/>
                </a:solidFill>
              </a:rPr>
              <a:t>x00000000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28680" name="Rectangle 7"/>
          <p:cNvSpPr>
            <a:spLocks noChangeArrowheads="1"/>
          </p:cNvSpPr>
          <p:nvPr/>
        </p:nvSpPr>
        <p:spPr bwMode="auto">
          <a:xfrm>
            <a:off x="5410200" y="49530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</a:t>
            </a:r>
            <a:r>
              <a:rPr lang="cs-CZ" altLang="en-US" sz="1800" b="0">
                <a:solidFill>
                  <a:srgbClr val="007F7F"/>
                </a:solidFill>
              </a:rPr>
              <a:t>x00000000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436232" name="Rectangle 8"/>
          <p:cNvSpPr>
            <a:spLocks noChangeArrowheads="1"/>
          </p:cNvSpPr>
          <p:nvPr/>
        </p:nvSpPr>
        <p:spPr bwMode="auto">
          <a:xfrm>
            <a:off x="5257800" y="3276600"/>
            <a:ext cx="3276600" cy="609600"/>
          </a:xfrm>
          <a:prstGeom prst="rect">
            <a:avLst/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promennaX</a:t>
            </a:r>
            <a:endParaRPr lang="en-US" altLang="en-US" sz="1800"/>
          </a:p>
        </p:txBody>
      </p:sp>
      <p:sp>
        <p:nvSpPr>
          <p:cNvPr id="436233" name="AutoShape 9"/>
          <p:cNvSpPr>
            <a:spLocks/>
          </p:cNvSpPr>
          <p:nvPr/>
        </p:nvSpPr>
        <p:spPr bwMode="auto">
          <a:xfrm>
            <a:off x="1981200" y="5257800"/>
            <a:ext cx="2438400" cy="990600"/>
          </a:xfrm>
          <a:prstGeom prst="borderCallout2">
            <a:avLst>
              <a:gd name="adj1" fmla="val 11537"/>
              <a:gd name="adj2" fmla="val 103125"/>
              <a:gd name="adj3" fmla="val 11537"/>
              <a:gd name="adj4" fmla="val 119468"/>
              <a:gd name="adj5" fmla="val 11537"/>
              <a:gd name="adj6" fmla="val 138088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relativní dno zásobníku (esp)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pro aktuální funkci</a:t>
            </a:r>
          </a:p>
        </p:txBody>
      </p:sp>
      <p:sp>
        <p:nvSpPr>
          <p:cNvPr id="436234" name="AutoShape 10"/>
          <p:cNvSpPr>
            <a:spLocks/>
          </p:cNvSpPr>
          <p:nvPr/>
        </p:nvSpPr>
        <p:spPr bwMode="auto">
          <a:xfrm>
            <a:off x="1981200" y="4724400"/>
            <a:ext cx="2438400" cy="381000"/>
          </a:xfrm>
          <a:prstGeom prst="borderCallout2">
            <a:avLst>
              <a:gd name="adj1" fmla="val 30000"/>
              <a:gd name="adj2" fmla="val 103125"/>
              <a:gd name="adj3" fmla="val 30000"/>
              <a:gd name="adj4" fmla="val 119662"/>
              <a:gd name="adj5" fmla="val 27917"/>
              <a:gd name="adj6" fmla="val 138347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esp </a:t>
            </a:r>
            <a:r>
              <a:rPr lang="en-US" altLang="en-US" sz="1800"/>
              <a:t>+ 0x4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436235" name="AutoShape 11"/>
          <p:cNvSpPr>
            <a:spLocks/>
          </p:cNvSpPr>
          <p:nvPr/>
        </p:nvSpPr>
        <p:spPr bwMode="auto">
          <a:xfrm>
            <a:off x="1981200" y="4191000"/>
            <a:ext cx="2438400" cy="381000"/>
          </a:xfrm>
          <a:prstGeom prst="borderCallout2">
            <a:avLst>
              <a:gd name="adj1" fmla="val 30000"/>
              <a:gd name="adj2" fmla="val 103125"/>
              <a:gd name="adj3" fmla="val 30000"/>
              <a:gd name="adj4" fmla="val 119273"/>
              <a:gd name="adj5" fmla="val 30833"/>
              <a:gd name="adj6" fmla="val 139778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esp </a:t>
            </a:r>
            <a:r>
              <a:rPr lang="en-US" altLang="en-US" sz="1800"/>
              <a:t>+ 0x</a:t>
            </a:r>
            <a:r>
              <a:rPr lang="cs-CZ" altLang="en-US" sz="1800"/>
              <a:t>8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436236" name="AutoShape 12"/>
          <p:cNvSpPr>
            <a:spLocks/>
          </p:cNvSpPr>
          <p:nvPr/>
        </p:nvSpPr>
        <p:spPr bwMode="auto">
          <a:xfrm>
            <a:off x="1981200" y="3683000"/>
            <a:ext cx="2438400" cy="381000"/>
          </a:xfrm>
          <a:prstGeom prst="borderCallout2">
            <a:avLst>
              <a:gd name="adj1" fmla="val 30000"/>
              <a:gd name="adj2" fmla="val 103125"/>
              <a:gd name="adj3" fmla="val 30000"/>
              <a:gd name="adj4" fmla="val 117838"/>
              <a:gd name="adj5" fmla="val 28333"/>
              <a:gd name="adj6" fmla="val 136588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esp </a:t>
            </a:r>
            <a:r>
              <a:rPr lang="en-US" altLang="en-US" sz="1800"/>
              <a:t>+ 0x</a:t>
            </a:r>
            <a:r>
              <a:rPr lang="cs-CZ" altLang="en-US" sz="1800"/>
              <a:t>c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28686" name="AutoShape 13"/>
          <p:cNvSpPr>
            <a:spLocks/>
          </p:cNvSpPr>
          <p:nvPr/>
        </p:nvSpPr>
        <p:spPr bwMode="auto">
          <a:xfrm rot="-5400000">
            <a:off x="5943600" y="5105400"/>
            <a:ext cx="304800" cy="1371600"/>
          </a:xfrm>
          <a:prstGeom prst="leftBrace">
            <a:avLst>
              <a:gd name="adj1" fmla="val 37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28687" name="Text Box 14"/>
          <p:cNvSpPr txBox="1">
            <a:spLocks noChangeArrowheads="1"/>
          </p:cNvSpPr>
          <p:nvPr/>
        </p:nvSpPr>
        <p:spPr bwMode="auto">
          <a:xfrm>
            <a:off x="5645150" y="5867400"/>
            <a:ext cx="908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chemeClr val="bg2"/>
                </a:solidFill>
              </a:rPr>
              <a:t>4 bajty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232" grpId="0" animBg="1"/>
      <p:bldP spid="436233" grpId="0" animBg="1"/>
      <p:bldP spid="436234" grpId="0" animBg="1"/>
      <p:bldP spid="436235" grpId="0" animBg="1"/>
      <p:bldP spid="43623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Operátor </a:t>
            </a:r>
            <a:r>
              <a:rPr lang="en-US" altLang="en-US"/>
              <a:t>&amp;</a:t>
            </a:r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Operátor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</a:rPr>
              <a:t>&amp;</a:t>
            </a:r>
            <a:r>
              <a:rPr lang="en-US" altLang="en-US"/>
              <a:t> vrac</a:t>
            </a:r>
            <a:r>
              <a:rPr lang="cs-CZ" altLang="en-US"/>
              <a:t>í adresu svého argumentu</a:t>
            </a:r>
          </a:p>
          <a:p>
            <a:pPr lvl="1" eaLnBrk="1" hangingPunct="1"/>
            <a:r>
              <a:rPr lang="cs-CZ" altLang="en-US"/>
              <a:t>místo v paměti, kde je argument uložen</a:t>
            </a:r>
          </a:p>
          <a:p>
            <a:pPr eaLnBrk="1" hangingPunct="1"/>
            <a:r>
              <a:rPr lang="cs-CZ" altLang="en-US"/>
              <a:t>Výsledek lze přiřadit do ukazatele</a:t>
            </a:r>
          </a:p>
          <a:p>
            <a:pPr lvl="1" eaLnBrk="1" hangingPunct="1"/>
            <a:r>
              <a:rPr lang="en-US" altLang="en-US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cs-CZ" altLang="en-US" b="1">
                <a:latin typeface="Courier New" panose="02070309020205020404" pitchFamily="49" charset="0"/>
              </a:rPr>
              <a:t> promennaX </a:t>
            </a:r>
            <a:r>
              <a:rPr lang="en-US" altLang="en-US" b="1">
                <a:latin typeface="Courier New" panose="02070309020205020404" pitchFamily="49" charset="0"/>
              </a:rPr>
              <a:t>= -213;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endParaRPr lang="cs-CZ" altLang="en-US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altLang="en-US" b="1">
                <a:solidFill>
                  <a:srgbClr val="00007F"/>
                </a:solidFill>
                <a:latin typeface="Courier New" panose="02070309020205020404" pitchFamily="49" charset="0"/>
              </a:rPr>
              <a:t>int*</a:t>
            </a:r>
            <a:r>
              <a:rPr lang="cs-CZ" altLang="en-US" b="1">
                <a:latin typeface="Courier New" panose="02070309020205020404" pitchFamily="49" charset="0"/>
              </a:rPr>
              <a:t> pX</a:t>
            </a:r>
            <a:r>
              <a:rPr lang="en-US" altLang="en-US" b="1">
                <a:latin typeface="Courier New" panose="02070309020205020404" pitchFamily="49" charset="0"/>
              </a:rPr>
              <a:t> =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</a:rPr>
              <a:t>&amp;</a:t>
            </a:r>
            <a:r>
              <a:rPr lang="en-US" altLang="en-US" b="1">
                <a:latin typeface="Courier New" panose="02070309020205020404" pitchFamily="49" charset="0"/>
              </a:rPr>
              <a:t>promennaX;</a:t>
            </a:r>
          </a:p>
        </p:txBody>
      </p:sp>
      <p:sp>
        <p:nvSpPr>
          <p:cNvPr id="437252" name="Rectangle 4"/>
          <p:cNvSpPr>
            <a:spLocks noChangeArrowheads="1"/>
          </p:cNvSpPr>
          <p:nvPr/>
        </p:nvSpPr>
        <p:spPr bwMode="auto">
          <a:xfrm>
            <a:off x="5535613" y="41910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-213</a:t>
            </a:r>
          </a:p>
        </p:txBody>
      </p:sp>
      <p:sp>
        <p:nvSpPr>
          <p:cNvPr id="437253" name="AutoShape 5"/>
          <p:cNvSpPr>
            <a:spLocks/>
          </p:cNvSpPr>
          <p:nvPr/>
        </p:nvSpPr>
        <p:spPr bwMode="auto">
          <a:xfrm>
            <a:off x="506413" y="4114800"/>
            <a:ext cx="4038600" cy="914400"/>
          </a:xfrm>
          <a:prstGeom prst="borderCallout2">
            <a:avLst>
              <a:gd name="adj1" fmla="val 12500"/>
              <a:gd name="adj2" fmla="val 101889"/>
              <a:gd name="adj3" fmla="val 12500"/>
              <a:gd name="adj4" fmla="val 110769"/>
              <a:gd name="adj5" fmla="val 11806"/>
              <a:gd name="adj6" fmla="val 122093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cs-CZ" altLang="en-US" sz="1800">
                <a:latin typeface="Courier New" panose="02070309020205020404" pitchFamily="49" charset="0"/>
              </a:rPr>
              <a:t> promennaX </a:t>
            </a:r>
            <a:r>
              <a:rPr lang="en-US" altLang="en-US" sz="1800">
                <a:latin typeface="Courier New" panose="02070309020205020404" pitchFamily="49" charset="0"/>
              </a:rPr>
              <a:t>= -213;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(promennaX je adresa </a:t>
            </a:r>
            <a:r>
              <a:rPr lang="cs-CZ" altLang="en-US" sz="1800"/>
              <a:t>schránky 1</a:t>
            </a:r>
            <a:r>
              <a:rPr lang="en-US" altLang="en-US" sz="1800"/>
              <a:t>, obsahuje -213)</a:t>
            </a:r>
          </a:p>
        </p:txBody>
      </p:sp>
      <p:sp>
        <p:nvSpPr>
          <p:cNvPr id="437254" name="Oval 6"/>
          <p:cNvSpPr>
            <a:spLocks noChangeArrowheads="1"/>
          </p:cNvSpPr>
          <p:nvPr/>
        </p:nvSpPr>
        <p:spPr bwMode="auto">
          <a:xfrm>
            <a:off x="7593013" y="415925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</a:t>
            </a:r>
            <a:endParaRPr lang="en-US" altLang="en-US" sz="1800"/>
          </a:p>
        </p:txBody>
      </p:sp>
      <p:sp>
        <p:nvSpPr>
          <p:cNvPr id="29704" name="Text Box 7"/>
          <p:cNvSpPr txBox="1">
            <a:spLocks noChangeArrowheads="1"/>
          </p:cNvSpPr>
          <p:nvPr/>
        </p:nvSpPr>
        <p:spPr bwMode="auto">
          <a:xfrm>
            <a:off x="5459413" y="3778250"/>
            <a:ext cx="14938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33CC33"/>
                </a:solidFill>
              </a:rPr>
              <a:t>obsah pam</a:t>
            </a:r>
            <a:r>
              <a:rPr lang="cs-CZ" altLang="en-US" sz="1600">
                <a:solidFill>
                  <a:srgbClr val="33CC33"/>
                </a:solidFill>
              </a:rPr>
              <a:t>ěti</a:t>
            </a:r>
            <a:endParaRPr lang="en-US" altLang="en-US" sz="1600">
              <a:solidFill>
                <a:srgbClr val="33CC33"/>
              </a:solidFill>
            </a:endParaRPr>
          </a:p>
        </p:txBody>
      </p:sp>
      <p:sp>
        <p:nvSpPr>
          <p:cNvPr id="29705" name="Text Box 8"/>
          <p:cNvSpPr txBox="1">
            <a:spLocks noChangeArrowheads="1"/>
          </p:cNvSpPr>
          <p:nvPr/>
        </p:nvSpPr>
        <p:spPr bwMode="auto">
          <a:xfrm>
            <a:off x="7059613" y="3778250"/>
            <a:ext cx="15509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solidFill>
                  <a:srgbClr val="33CC33"/>
                </a:solidFill>
              </a:rPr>
              <a:t>adresa</a:t>
            </a:r>
            <a:r>
              <a:rPr lang="en-US" altLang="en-US" sz="1600">
                <a:solidFill>
                  <a:srgbClr val="33CC33"/>
                </a:solidFill>
              </a:rPr>
              <a:t> pam</a:t>
            </a:r>
            <a:r>
              <a:rPr lang="cs-CZ" altLang="en-US" sz="1600">
                <a:solidFill>
                  <a:srgbClr val="33CC33"/>
                </a:solidFill>
              </a:rPr>
              <a:t>ěti</a:t>
            </a:r>
            <a:endParaRPr lang="en-US" altLang="en-US" sz="1600">
              <a:solidFill>
                <a:srgbClr val="33CC33"/>
              </a:solidFill>
            </a:endParaRPr>
          </a:p>
        </p:txBody>
      </p:sp>
      <p:sp>
        <p:nvSpPr>
          <p:cNvPr id="29706" name="Rectangle 9"/>
          <p:cNvSpPr>
            <a:spLocks noChangeArrowheads="1"/>
          </p:cNvSpPr>
          <p:nvPr/>
        </p:nvSpPr>
        <p:spPr bwMode="auto">
          <a:xfrm>
            <a:off x="5535613" y="51816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 b="0">
              <a:solidFill>
                <a:srgbClr val="007F7F"/>
              </a:solidFill>
            </a:endParaRPr>
          </a:p>
        </p:txBody>
      </p:sp>
      <p:sp>
        <p:nvSpPr>
          <p:cNvPr id="437258" name="AutoShape 10"/>
          <p:cNvSpPr>
            <a:spLocks/>
          </p:cNvSpPr>
          <p:nvPr/>
        </p:nvSpPr>
        <p:spPr bwMode="auto">
          <a:xfrm>
            <a:off x="506413" y="5105400"/>
            <a:ext cx="4038600" cy="990600"/>
          </a:xfrm>
          <a:prstGeom prst="borderCallout2">
            <a:avLst>
              <a:gd name="adj1" fmla="val 11537"/>
              <a:gd name="adj2" fmla="val 101889"/>
              <a:gd name="adj3" fmla="val 11537"/>
              <a:gd name="adj4" fmla="val 111162"/>
              <a:gd name="adj5" fmla="val 12019"/>
              <a:gd name="adj6" fmla="val 122954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int*</a:t>
            </a:r>
            <a:r>
              <a:rPr lang="cs-CZ" altLang="en-US" sz="1800">
                <a:latin typeface="Courier New" panose="02070309020205020404" pitchFamily="49" charset="0"/>
              </a:rPr>
              <a:t> pX</a:t>
            </a:r>
            <a:r>
              <a:rPr lang="en-US" altLang="en-US" sz="1800">
                <a:latin typeface="Courier New" panose="02070309020205020404" pitchFamily="49" charset="0"/>
              </a:rPr>
              <a:t> = &amp;promennaX;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(</a:t>
            </a:r>
            <a:r>
              <a:rPr lang="cs-CZ" altLang="en-US" sz="1800"/>
              <a:t>pX</a:t>
            </a:r>
            <a:r>
              <a:rPr lang="en-US" altLang="en-US" sz="1800"/>
              <a:t> je adresa </a:t>
            </a:r>
            <a:r>
              <a:rPr lang="cs-CZ" altLang="en-US" sz="1800"/>
              <a:t>schránky 2</a:t>
            </a:r>
            <a:r>
              <a:rPr lang="en-US" altLang="en-US" sz="1800"/>
              <a:t>, obsahuje adresu </a:t>
            </a:r>
            <a:r>
              <a:rPr lang="cs-CZ" altLang="en-US" sz="1800"/>
              <a:t>schránky 1</a:t>
            </a:r>
            <a:r>
              <a:rPr lang="en-US" altLang="en-US" sz="1800"/>
              <a:t>)</a:t>
            </a:r>
          </a:p>
        </p:txBody>
      </p:sp>
      <p:sp>
        <p:nvSpPr>
          <p:cNvPr id="437259" name="Oval 11"/>
          <p:cNvSpPr>
            <a:spLocks noChangeArrowheads="1"/>
          </p:cNvSpPr>
          <p:nvPr/>
        </p:nvSpPr>
        <p:spPr bwMode="auto">
          <a:xfrm>
            <a:off x="7593013" y="514985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2</a:t>
            </a:r>
          </a:p>
        </p:txBody>
      </p:sp>
      <p:sp>
        <p:nvSpPr>
          <p:cNvPr id="437260" name="Oval 12"/>
          <p:cNvSpPr>
            <a:spLocks noChangeArrowheads="1"/>
          </p:cNvSpPr>
          <p:nvPr/>
        </p:nvSpPr>
        <p:spPr bwMode="auto">
          <a:xfrm>
            <a:off x="5916613" y="518160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3" grpId="0" animBg="1"/>
      <p:bldP spid="437254" grpId="0" animBg="1"/>
      <p:bldP spid="437258" grpId="0" animBg="1"/>
      <p:bldP spid="437259" grpId="0" animBg="1"/>
      <p:bldP spid="4372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Proměnná typu u</a:t>
            </a:r>
            <a:r>
              <a:rPr lang="en-US" altLang="en-US"/>
              <a:t>kazatel</a:t>
            </a: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000" dirty="0"/>
              <a:t>Proměnná typu ukazatel je stále proměnná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tj. označuje místo v paměti s adresou X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na tomto místě je uložena další adresa Y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 dirty="0"/>
              <a:t>Pro kompletní specifikaci proměnné není dostačující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chybí datový typ pro data na adrese Y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 sz="1600" dirty="0"/>
              <a:t>Jak se mají bity paměti na adrese Y interpretovat?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datový typ pro data na adrese X je ale známý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 sz="2000" dirty="0"/>
              <a:t>je to adresa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 dirty="0"/>
              <a:t>Neinicializovaný ukazatel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v paměti na adrese X je „smetí“</a:t>
            </a:r>
            <a:r>
              <a:rPr lang="en-US" altLang="en-US" sz="1800" dirty="0"/>
              <a:t> (</a:t>
            </a:r>
            <a:r>
              <a:rPr lang="cs-CZ" altLang="en-US" sz="1800" dirty="0"/>
              <a:t>typicky velké číslo, ale nemusí být</a:t>
            </a:r>
            <a:r>
              <a:rPr lang="en-US" altLang="en-US" sz="1800" dirty="0"/>
              <a:t>)</a:t>
            </a:r>
            <a:endParaRPr lang="cs-CZ" altLang="en-US" sz="1800" dirty="0"/>
          </a:p>
          <a:p>
            <a:pPr eaLnBrk="1" hangingPunct="1">
              <a:lnSpc>
                <a:spcPct val="90000"/>
              </a:lnSpc>
            </a:pPr>
            <a:r>
              <a:rPr lang="cs-CZ" altLang="en-US" sz="2000" dirty="0"/>
              <a:t>Nulový ukazatel</a:t>
            </a:r>
            <a:r>
              <a:rPr lang="en-US" altLang="en-US" sz="2000" dirty="0"/>
              <a:t> (</a:t>
            </a:r>
            <a:r>
              <a:rPr lang="en-US" altLang="en-US" sz="2000" dirty="0" err="1"/>
              <a:t>int</a:t>
            </a:r>
            <a:r>
              <a:rPr lang="en-US" altLang="en-US" sz="2000" dirty="0"/>
              <a:t>* a = 0;)</a:t>
            </a:r>
            <a:endParaRPr lang="cs-CZ" altLang="en-US" sz="2000" dirty="0"/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dirty="0"/>
              <a:t>v paměti na adrese X je 0 </a:t>
            </a:r>
            <a:endParaRPr lang="en-US" altLang="en-US" sz="18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err="1"/>
              <a:t>Pozor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int</a:t>
            </a:r>
            <a:r>
              <a:rPr lang="en-US" altLang="en-US" sz="2000" dirty="0"/>
              <a:t>* a, b;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 dirty="0"/>
              <a:t>a je </a:t>
            </a:r>
            <a:r>
              <a:rPr lang="en-US" altLang="en-US" sz="1800" dirty="0" err="1"/>
              <a:t>int</a:t>
            </a:r>
            <a:r>
              <a:rPr lang="en-US" altLang="en-US" sz="1800" dirty="0"/>
              <a:t>*, b </a:t>
            </a:r>
            <a:r>
              <a:rPr lang="en-US" altLang="en-US" sz="1800" dirty="0" err="1"/>
              <a:t>jen</a:t>
            </a:r>
            <a:r>
              <a:rPr lang="en-US" altLang="en-US" sz="1800" dirty="0"/>
              <a:t> </a:t>
            </a:r>
            <a:r>
              <a:rPr lang="en-US" altLang="en-US" sz="1800" dirty="0" err="1"/>
              <a:t>int</a:t>
            </a:r>
            <a:endParaRPr lang="cs-CZ" altLang="en-US" sz="1800" dirty="0"/>
          </a:p>
        </p:txBody>
      </p:sp>
      <p:sp>
        <p:nvSpPr>
          <p:cNvPr id="438276" name="Rectangle 4"/>
          <p:cNvSpPr>
            <a:spLocks noChangeArrowheads="1"/>
          </p:cNvSpPr>
          <p:nvPr/>
        </p:nvSpPr>
        <p:spPr bwMode="auto">
          <a:xfrm>
            <a:off x="5943600" y="52578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-213</a:t>
            </a:r>
          </a:p>
        </p:txBody>
      </p:sp>
      <p:sp>
        <p:nvSpPr>
          <p:cNvPr id="438277" name="Oval 5"/>
          <p:cNvSpPr>
            <a:spLocks noChangeArrowheads="1"/>
          </p:cNvSpPr>
          <p:nvPr/>
        </p:nvSpPr>
        <p:spPr bwMode="auto">
          <a:xfrm>
            <a:off x="8001000" y="522605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Y</a:t>
            </a:r>
            <a:endParaRPr lang="en-US" altLang="en-US" sz="1800"/>
          </a:p>
        </p:txBody>
      </p:sp>
      <p:sp>
        <p:nvSpPr>
          <p:cNvPr id="30727" name="Text Box 6"/>
          <p:cNvSpPr txBox="1">
            <a:spLocks noChangeArrowheads="1"/>
          </p:cNvSpPr>
          <p:nvPr/>
        </p:nvSpPr>
        <p:spPr bwMode="auto">
          <a:xfrm>
            <a:off x="5867400" y="4845050"/>
            <a:ext cx="14938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33CC33"/>
                </a:solidFill>
              </a:rPr>
              <a:t>obsah pam</a:t>
            </a:r>
            <a:r>
              <a:rPr lang="cs-CZ" altLang="en-US" sz="1600">
                <a:solidFill>
                  <a:srgbClr val="33CC33"/>
                </a:solidFill>
              </a:rPr>
              <a:t>ěti</a:t>
            </a:r>
            <a:endParaRPr lang="en-US" altLang="en-US" sz="1600">
              <a:solidFill>
                <a:srgbClr val="33CC33"/>
              </a:solidFill>
            </a:endParaRPr>
          </a:p>
        </p:txBody>
      </p:sp>
      <p:sp>
        <p:nvSpPr>
          <p:cNvPr id="30728" name="Text Box 7"/>
          <p:cNvSpPr txBox="1">
            <a:spLocks noChangeArrowheads="1"/>
          </p:cNvSpPr>
          <p:nvPr/>
        </p:nvSpPr>
        <p:spPr bwMode="auto">
          <a:xfrm>
            <a:off x="7467600" y="4845050"/>
            <a:ext cx="1550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solidFill>
                  <a:srgbClr val="33CC33"/>
                </a:solidFill>
              </a:rPr>
              <a:t>adresa</a:t>
            </a:r>
            <a:r>
              <a:rPr lang="en-US" altLang="en-US" sz="1600">
                <a:solidFill>
                  <a:srgbClr val="33CC33"/>
                </a:solidFill>
              </a:rPr>
              <a:t> pam</a:t>
            </a:r>
            <a:r>
              <a:rPr lang="cs-CZ" altLang="en-US" sz="1600">
                <a:solidFill>
                  <a:srgbClr val="33CC33"/>
                </a:solidFill>
              </a:rPr>
              <a:t>ěti</a:t>
            </a:r>
            <a:endParaRPr lang="en-US" altLang="en-US" sz="1600">
              <a:solidFill>
                <a:srgbClr val="33CC33"/>
              </a:solidFill>
            </a:endParaRPr>
          </a:p>
        </p:txBody>
      </p:sp>
      <p:sp>
        <p:nvSpPr>
          <p:cNvPr id="30729" name="Rectangle 8"/>
          <p:cNvSpPr>
            <a:spLocks noChangeArrowheads="1"/>
          </p:cNvSpPr>
          <p:nvPr/>
        </p:nvSpPr>
        <p:spPr bwMode="auto">
          <a:xfrm>
            <a:off x="5943600" y="589915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 b="0">
              <a:solidFill>
                <a:srgbClr val="007F7F"/>
              </a:solidFill>
            </a:endParaRPr>
          </a:p>
        </p:txBody>
      </p:sp>
      <p:sp>
        <p:nvSpPr>
          <p:cNvPr id="438281" name="Oval 9"/>
          <p:cNvSpPr>
            <a:spLocks noChangeArrowheads="1"/>
          </p:cNvSpPr>
          <p:nvPr/>
        </p:nvSpPr>
        <p:spPr bwMode="auto">
          <a:xfrm>
            <a:off x="8001000" y="586740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X</a:t>
            </a:r>
            <a:endParaRPr lang="en-US" altLang="en-US" sz="1800"/>
          </a:p>
        </p:txBody>
      </p:sp>
      <p:sp>
        <p:nvSpPr>
          <p:cNvPr id="438282" name="Oval 10"/>
          <p:cNvSpPr>
            <a:spLocks noChangeArrowheads="1"/>
          </p:cNvSpPr>
          <p:nvPr/>
        </p:nvSpPr>
        <p:spPr bwMode="auto">
          <a:xfrm>
            <a:off x="6324600" y="589915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Y</a:t>
            </a:r>
            <a:endParaRPr lang="en-US" altLang="en-US" sz="1800"/>
          </a:p>
        </p:txBody>
      </p:sp>
      <p:sp>
        <p:nvSpPr>
          <p:cNvPr id="438284" name="Rectangle 12"/>
          <p:cNvSpPr>
            <a:spLocks noChangeArrowheads="1"/>
          </p:cNvSpPr>
          <p:nvPr/>
        </p:nvSpPr>
        <p:spPr bwMode="auto">
          <a:xfrm>
            <a:off x="4178300" y="5816600"/>
            <a:ext cx="3276600" cy="609600"/>
          </a:xfrm>
          <a:prstGeom prst="rect">
            <a:avLst/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ukazatel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77" grpId="0" animBg="1"/>
      <p:bldP spid="438281" grpId="0" animBg="1"/>
      <p:bldP spid="438282" grpId="0" animBg="1"/>
      <p:bldP spid="43828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Proměnná typu u</a:t>
            </a:r>
            <a:r>
              <a:rPr lang="en-US" altLang="en-US"/>
              <a:t>kazatel</a:t>
            </a:r>
            <a:r>
              <a:rPr lang="cs-CZ" altLang="en-US"/>
              <a:t> na typ</a:t>
            </a:r>
            <a:endParaRPr lang="en-US" altLang="en-US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>
                <a:solidFill>
                  <a:srgbClr val="000000"/>
                </a:solidFill>
              </a:rPr>
              <a:t>C</a:t>
            </a:r>
            <a:r>
              <a:rPr lang="cs-CZ" altLang="en-US" sz="2400">
                <a:solidFill>
                  <a:srgbClr val="000000"/>
                </a:solidFill>
              </a:rPr>
              <a:t> kód: </a:t>
            </a:r>
            <a:r>
              <a:rPr lang="en-US" altLang="en-US" sz="24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2400" b="1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400">
                <a:solidFill>
                  <a:srgbClr val="000000"/>
                </a:solidFill>
                <a:latin typeface="Courier New" panose="02070309020205020404" pitchFamily="49" charset="0"/>
              </a:rPr>
              <a:t>p</a:t>
            </a:r>
            <a:r>
              <a:rPr lang="cs-CZ" altLang="en-US" sz="240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4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400" b="1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en-US" altLang="en-US" sz="2400">
                <a:solidFill>
                  <a:srgbClr val="000000"/>
                </a:solidFill>
                <a:latin typeface="Courier New" panose="02070309020205020404" pitchFamily="49" charset="0"/>
              </a:rPr>
              <a:t>promenna</a:t>
            </a:r>
            <a:r>
              <a:rPr lang="cs-CZ" altLang="en-US" sz="240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2400" b="1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  <a:endParaRPr lang="en-US" altLang="en-US" sz="2400" b="1">
              <a:solidFill>
                <a:srgbClr val="000000"/>
              </a:solidFill>
            </a:endParaRPr>
          </a:p>
          <a:p>
            <a:pPr eaLnBrk="1" hangingPunct="1"/>
            <a:r>
              <a:rPr lang="cs-CZ" altLang="en-US" sz="2400">
                <a:solidFill>
                  <a:srgbClr val="000000"/>
                </a:solidFill>
              </a:rPr>
              <a:t>Asembler kód:</a:t>
            </a:r>
            <a:r>
              <a:rPr lang="cs-CZ" altLang="en-US" sz="2400" b="1">
                <a:solidFill>
                  <a:srgbClr val="000000"/>
                </a:solidFill>
              </a:rPr>
              <a:t> </a:t>
            </a:r>
            <a:r>
              <a:rPr lang="en-US" altLang="en-US" sz="240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endParaRPr lang="cs-CZ" altLang="en-US" sz="2400">
              <a:solidFill>
                <a:srgbClr val="808080"/>
              </a:solidFill>
              <a:latin typeface="Verdana" panose="020B0604030504040204" pitchFamily="34" charset="0"/>
            </a:endParaRPr>
          </a:p>
          <a:p>
            <a:pPr lvl="1" eaLnBrk="1" hangingPunct="1"/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lea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2000">
                <a:solidFill>
                  <a:srgbClr val="007F7F"/>
                </a:solidFill>
                <a:latin typeface="Courier New" panose="02070309020205020404" pitchFamily="49" charset="0"/>
              </a:rPr>
              <a:t>0x8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(%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esp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),%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eax</a:t>
            </a:r>
            <a:endParaRPr lang="en-US" altLang="en-US" sz="200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mov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%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eax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altLang="en-US" sz="2000">
                <a:solidFill>
                  <a:srgbClr val="007F7F"/>
                </a:solidFill>
                <a:latin typeface="Courier New" panose="02070309020205020404" pitchFamily="49" charset="0"/>
              </a:rPr>
              <a:t>0xc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(%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esp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en-US" altLang="en-US" sz="200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/>
            <a:endParaRPr lang="en-US" altLang="en-US" sz="24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5410200" y="36576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0xffffff2b</a:t>
            </a:r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5410200" y="31242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/>
              <a:t>0x</a:t>
            </a:r>
            <a:r>
              <a:rPr lang="cs-CZ" altLang="en-US" sz="1800" b="0"/>
              <a:t>00</a:t>
            </a:r>
            <a:r>
              <a:rPr lang="en-US" altLang="en-US" sz="1800" b="0"/>
              <a:t>22ff14</a:t>
            </a:r>
          </a:p>
        </p:txBody>
      </p:sp>
      <p:sp>
        <p:nvSpPr>
          <p:cNvPr id="31751" name="Rectangle 6"/>
          <p:cNvSpPr>
            <a:spLocks noChangeArrowheads="1"/>
          </p:cNvSpPr>
          <p:nvPr/>
        </p:nvSpPr>
        <p:spPr bwMode="auto">
          <a:xfrm>
            <a:off x="5410200" y="41910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</a:t>
            </a:r>
            <a:r>
              <a:rPr lang="cs-CZ" altLang="en-US" sz="1800" b="0">
                <a:solidFill>
                  <a:srgbClr val="007F7F"/>
                </a:solidFill>
              </a:rPr>
              <a:t>x00000000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31752" name="Rectangle 7"/>
          <p:cNvSpPr>
            <a:spLocks noChangeArrowheads="1"/>
          </p:cNvSpPr>
          <p:nvPr/>
        </p:nvSpPr>
        <p:spPr bwMode="auto">
          <a:xfrm>
            <a:off x="5410200" y="47244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</a:t>
            </a:r>
            <a:r>
              <a:rPr lang="cs-CZ" altLang="en-US" sz="1800" b="0">
                <a:solidFill>
                  <a:srgbClr val="007F7F"/>
                </a:solidFill>
              </a:rPr>
              <a:t>x00000000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439304" name="Rectangle 8"/>
          <p:cNvSpPr>
            <a:spLocks noChangeArrowheads="1"/>
          </p:cNvSpPr>
          <p:nvPr/>
        </p:nvSpPr>
        <p:spPr bwMode="auto">
          <a:xfrm>
            <a:off x="5334000" y="3657600"/>
            <a:ext cx="3276600" cy="533400"/>
          </a:xfrm>
          <a:prstGeom prst="rect">
            <a:avLst/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promennaX</a:t>
            </a:r>
            <a:endParaRPr lang="en-US" altLang="en-US" sz="1800"/>
          </a:p>
        </p:txBody>
      </p:sp>
      <p:sp>
        <p:nvSpPr>
          <p:cNvPr id="439305" name="AutoShape 9"/>
          <p:cNvSpPr>
            <a:spLocks/>
          </p:cNvSpPr>
          <p:nvPr/>
        </p:nvSpPr>
        <p:spPr bwMode="auto">
          <a:xfrm>
            <a:off x="838200" y="5029200"/>
            <a:ext cx="3581400" cy="990600"/>
          </a:xfrm>
          <a:prstGeom prst="borderCallout2">
            <a:avLst>
              <a:gd name="adj1" fmla="val 11537"/>
              <a:gd name="adj2" fmla="val 102130"/>
              <a:gd name="adj3" fmla="val 11537"/>
              <a:gd name="adj4" fmla="val 113255"/>
              <a:gd name="adj5" fmla="val 11537"/>
              <a:gd name="adj6" fmla="val 125931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relativní dno zásobníku (esp)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pro aktuální funkci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absolutní adresa 0x</a:t>
            </a:r>
            <a:r>
              <a:rPr lang="en-US" altLang="en-US" sz="1800"/>
              <a:t>00</a:t>
            </a:r>
            <a:r>
              <a:rPr lang="cs-CZ" altLang="en-US" sz="1800"/>
              <a:t>22ff0c</a:t>
            </a:r>
          </a:p>
        </p:txBody>
      </p:sp>
      <p:sp>
        <p:nvSpPr>
          <p:cNvPr id="439306" name="AutoShape 10"/>
          <p:cNvSpPr>
            <a:spLocks/>
          </p:cNvSpPr>
          <p:nvPr/>
        </p:nvSpPr>
        <p:spPr bwMode="auto">
          <a:xfrm>
            <a:off x="838200" y="3962400"/>
            <a:ext cx="3581400" cy="685800"/>
          </a:xfrm>
          <a:prstGeom prst="borderCallout2">
            <a:avLst>
              <a:gd name="adj1" fmla="val 16667"/>
              <a:gd name="adj2" fmla="val 102130"/>
              <a:gd name="adj3" fmla="val 16667"/>
              <a:gd name="adj4" fmla="val 113120"/>
              <a:gd name="adj5" fmla="val 17130"/>
              <a:gd name="adj6" fmla="val 127083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esp </a:t>
            </a:r>
            <a:r>
              <a:rPr lang="en-US" altLang="en-US" sz="1800"/>
              <a:t>+ 0x</a:t>
            </a:r>
            <a:r>
              <a:rPr lang="cs-CZ" altLang="en-US" sz="1800"/>
              <a:t>8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absolutní adresa 0x0022ff14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439307" name="AutoShape 11"/>
          <p:cNvSpPr>
            <a:spLocks/>
          </p:cNvSpPr>
          <p:nvPr/>
        </p:nvSpPr>
        <p:spPr bwMode="auto">
          <a:xfrm>
            <a:off x="838200" y="3124200"/>
            <a:ext cx="3581400" cy="685800"/>
          </a:xfrm>
          <a:prstGeom prst="borderCallout2">
            <a:avLst>
              <a:gd name="adj1" fmla="val 60185"/>
              <a:gd name="adj2" fmla="val 102130"/>
              <a:gd name="adj3" fmla="val 60185"/>
              <a:gd name="adj4" fmla="val 112144"/>
              <a:gd name="adj5" fmla="val 60185"/>
              <a:gd name="adj6" fmla="val 124912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esp </a:t>
            </a:r>
            <a:r>
              <a:rPr lang="en-US" altLang="en-US" sz="1800"/>
              <a:t>+ 0x</a:t>
            </a:r>
            <a:r>
              <a:rPr lang="cs-CZ" altLang="en-US" sz="1800"/>
              <a:t>c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absolutní adresa 0x0022ff18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439308" name="Rectangle 12"/>
          <p:cNvSpPr>
            <a:spLocks noChangeArrowheads="1"/>
          </p:cNvSpPr>
          <p:nvPr/>
        </p:nvSpPr>
        <p:spPr bwMode="auto">
          <a:xfrm>
            <a:off x="5334000" y="3048000"/>
            <a:ext cx="3276600" cy="533400"/>
          </a:xfrm>
          <a:prstGeom prst="rect">
            <a:avLst/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pX</a:t>
            </a:r>
            <a:endParaRPr lang="en-US" altLang="en-US" sz="1800"/>
          </a:p>
        </p:txBody>
      </p:sp>
      <p:sp>
        <p:nvSpPr>
          <p:cNvPr id="439309" name="AutoShape 13"/>
          <p:cNvSpPr>
            <a:spLocks/>
          </p:cNvSpPr>
          <p:nvPr/>
        </p:nvSpPr>
        <p:spPr bwMode="auto">
          <a:xfrm>
            <a:off x="5791200" y="1066800"/>
            <a:ext cx="3352800" cy="762000"/>
          </a:xfrm>
          <a:prstGeom prst="borderCallout2">
            <a:avLst>
              <a:gd name="adj1" fmla="val 15000"/>
              <a:gd name="adj2" fmla="val -2273"/>
              <a:gd name="adj3" fmla="val 15000"/>
              <a:gd name="adj4" fmla="val -28171"/>
              <a:gd name="adj5" fmla="val 60417"/>
              <a:gd name="adj6" fmla="val -57056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operátor </a:t>
            </a:r>
            <a:r>
              <a:rPr lang="en-US" altLang="en-US" sz="1800"/>
              <a:t>&amp; </a:t>
            </a:r>
            <a:r>
              <a:rPr lang="cs-CZ" altLang="en-US" sz="1800"/>
              <a:t>vrátí adresu </a:t>
            </a:r>
            <a:r>
              <a:rPr lang="en-US" altLang="en-US" sz="1800"/>
              <a:t>argumentu (zde promennaX)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9304" grpId="0" animBg="1"/>
      <p:bldP spid="439305" grpId="0" animBg="1"/>
      <p:bldP spid="439306" grpId="0" animBg="1"/>
      <p:bldP spid="439307" grpId="0" animBg="1"/>
      <p:bldP spid="439308" grpId="0" animBg="1"/>
      <p:bldP spid="43930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Operátor dereference </a:t>
            </a:r>
            <a:r>
              <a:rPr lang="en-US" altLang="en-US">
                <a:solidFill>
                  <a:schemeClr val="accent2"/>
                </a:solidFill>
                <a:latin typeface="Courier New" panose="02070309020205020404" pitchFamily="49" charset="0"/>
              </a:rPr>
              <a:t>*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1800" dirty="0" err="1"/>
              <a:t>Pracuje</a:t>
            </a:r>
            <a:r>
              <a:rPr lang="en-US" altLang="en-US" sz="1800" dirty="0"/>
              <a:t> </a:t>
            </a:r>
            <a:r>
              <a:rPr lang="en-US" altLang="en-US" sz="1800" dirty="0" err="1"/>
              <a:t>nad</a:t>
            </a:r>
            <a:r>
              <a:rPr lang="en-US" altLang="en-US" sz="1800" dirty="0"/>
              <a:t> </a:t>
            </a:r>
            <a:r>
              <a:rPr lang="cs-CZ" altLang="en-US" sz="1800" dirty="0"/>
              <a:t>proměnnými</a:t>
            </a:r>
            <a:r>
              <a:rPr lang="en-US" altLang="en-US" sz="1800" dirty="0"/>
              <a:t> </a:t>
            </a:r>
            <a:r>
              <a:rPr lang="en-US" altLang="en-US" sz="1800" dirty="0" err="1"/>
              <a:t>typu</a:t>
            </a:r>
            <a:r>
              <a:rPr lang="en-US" altLang="en-US" sz="1800" dirty="0"/>
              <a:t> </a:t>
            </a:r>
            <a:r>
              <a:rPr lang="en-US" altLang="en-US" sz="1800" dirty="0" err="1"/>
              <a:t>ukazatel</a:t>
            </a:r>
            <a:r>
              <a:rPr lang="cs-CZ" altLang="en-US" sz="1800" dirty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1600" dirty="0"/>
              <a:t>“</a:t>
            </a:r>
            <a:r>
              <a:rPr lang="cs-CZ" altLang="en-US" sz="1600" dirty="0"/>
              <a:t>podívej</a:t>
            </a:r>
            <a:r>
              <a:rPr lang="en-GB" altLang="en-US" sz="1600" dirty="0"/>
              <a:t>”</a:t>
            </a:r>
            <a:r>
              <a:rPr lang="cs-CZ" altLang="en-US" sz="1600" dirty="0"/>
              <a:t> se na adresu </a:t>
            </a:r>
            <a:r>
              <a:rPr lang="en-GB" altLang="en-US" sz="1600" dirty="0" err="1"/>
              <a:t>kterou</a:t>
            </a:r>
            <a:r>
              <a:rPr lang="en-GB" altLang="en-US" sz="1600" dirty="0"/>
              <a:t> </a:t>
            </a:r>
            <a:r>
              <a:rPr lang="cs-CZ" altLang="en-US" sz="1600" dirty="0"/>
              <a:t>najdeš v proměnné X jako na hodnotu typu Y </a:t>
            </a:r>
            <a:endParaRPr lang="en-US" altLang="en-US" sz="1600" dirty="0"/>
          </a:p>
          <a:p>
            <a:pPr eaLnBrk="1" hangingPunct="1">
              <a:lnSpc>
                <a:spcPct val="80000"/>
              </a:lnSpc>
            </a:pPr>
            <a:r>
              <a:rPr lang="cs-CZ" altLang="en-US" sz="1800" dirty="0"/>
              <a:t>Zpřístupní hodnotu, na kterou ukazatel ukazuje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600" dirty="0"/>
              <a:t>nikoli vlastní hodnotu ukazatele (což je adresa)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600" dirty="0"/>
              <a:t>ukazatel ale může ukazovat na hodnotu, která se interpretuje zase jako adresa (např. 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**</a:t>
            </a:r>
            <a:r>
              <a:rPr lang="cs-CZ" altLang="en-US" sz="1600" dirty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 sz="1800" dirty="0"/>
              <a:t>Příklady (</a:t>
            </a:r>
            <a:r>
              <a:rPr lang="cs-CZ" altLang="en-US" sz="1800" dirty="0" err="1"/>
              <a:t>pseudosyntaxe</a:t>
            </a:r>
            <a:r>
              <a:rPr lang="cs-CZ" altLang="en-US" sz="1800" dirty="0"/>
              <a:t>, </a:t>
            </a:r>
            <a:r>
              <a:rPr lang="en-US" altLang="en-US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=&gt;</a:t>
            </a:r>
            <a:r>
              <a:rPr lang="en-GB" altLang="en-US" sz="1800" dirty="0"/>
              <a:t> </a:t>
            </a:r>
            <a:r>
              <a:rPr lang="cs-CZ" altLang="en-US" sz="1800" dirty="0"/>
              <a:t>označuje změnu typu výrazu):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=&gt;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endParaRPr lang="en-US" altLang="en-US" sz="160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*(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*)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=&gt;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endParaRPr lang="cs-CZ" altLang="en-US" sz="1600" b="1" dirty="0">
              <a:solidFill>
                <a:srgbClr val="00007F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*(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**)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=&gt;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endParaRPr lang="en-US" altLang="en-US" sz="160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**(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**)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=&gt;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*(&amp;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=&gt;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endParaRPr lang="en-US" altLang="en-US" sz="160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**(&amp;&amp;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=&gt;</a:t>
            </a:r>
            <a:r>
              <a: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endParaRPr lang="en-US" altLang="en-US" sz="160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err="1"/>
              <a:t>Pokud</a:t>
            </a:r>
            <a:r>
              <a:rPr lang="en-US" altLang="en-US" sz="1800" dirty="0"/>
              <a:t> je dereference </a:t>
            </a:r>
            <a:r>
              <a:rPr lang="cs-CZ" altLang="en-US" sz="1800" dirty="0"/>
              <a:t>použita jako l-hodnota, tak se mění odkazovaná hodnota, nikoli adresa ukazatele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cs-CZ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 sz="16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pX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  <a:r>
              <a:rPr lang="en-US" altLang="en-US" sz="16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pX</a:t>
            </a:r>
            <a:r>
              <a:rPr lang="cs-CZ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cs-CZ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 10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  <a:r>
              <a:rPr lang="cs-CZ" altLang="en-US" sz="1600" dirty="0">
                <a:solidFill>
                  <a:srgbClr val="000000"/>
                </a:solidFill>
              </a:rPr>
              <a:t>(typicky špatně – nechceme měnit ukazatel)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cs-CZ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 sz="16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pX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; *</a:t>
            </a:r>
            <a:r>
              <a:rPr lang="en-US" altLang="en-US" sz="16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pX</a:t>
            </a:r>
            <a:r>
              <a:rPr lang="cs-CZ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cs-CZ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 10</a:t>
            </a:r>
            <a:r>
              <a:rPr lang="en-US" altLang="en-US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  <a:r>
              <a:rPr lang="cs-CZ" altLang="en-US" sz="1600" dirty="0">
                <a:solidFill>
                  <a:srgbClr val="000000"/>
                </a:solidFill>
              </a:rPr>
              <a:t>(typicky OK – chceme měnit hodnotu, </a:t>
            </a:r>
            <a:r>
              <a:rPr lang="en-US" altLang="en-US" sz="1600" dirty="0" err="1">
                <a:solidFill>
                  <a:srgbClr val="000000"/>
                </a:solidFill>
              </a:rPr>
              <a:t>kter</a:t>
            </a:r>
            <a:r>
              <a:rPr lang="cs-CZ" altLang="en-US" sz="1600" dirty="0">
                <a:solidFill>
                  <a:srgbClr val="000000"/>
                </a:solidFill>
              </a:rPr>
              <a:t>á je na adrese na kterou </a:t>
            </a:r>
            <a:r>
              <a:rPr lang="en-US" altLang="en-US" sz="1600" dirty="0" err="1">
                <a:solidFill>
                  <a:srgbClr val="000000"/>
                </a:solidFill>
              </a:rPr>
              <a:t>pX</a:t>
            </a:r>
            <a:r>
              <a:rPr lang="en-US" altLang="en-US" sz="1600" dirty="0">
                <a:solidFill>
                  <a:srgbClr val="000000"/>
                </a:solidFill>
              </a:rPr>
              <a:t> </a:t>
            </a:r>
            <a:r>
              <a:rPr lang="cs-CZ" altLang="en-US" sz="1600" dirty="0">
                <a:solidFill>
                  <a:srgbClr val="000000"/>
                </a:solidFill>
              </a:rPr>
              <a:t>ukazuje)</a:t>
            </a:r>
            <a:endParaRPr lang="en-US" altLang="en-US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Proměnné a ukazatele - ukázka</a:t>
            </a:r>
            <a:endParaRPr lang="en-US" altLang="en-US"/>
          </a:p>
        </p:txBody>
      </p:sp>
      <p:sp>
        <p:nvSpPr>
          <p:cNvPr id="5109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412875"/>
            <a:ext cx="4648200" cy="49879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</a:pPr>
            <a:endParaRPr lang="cs-CZ" altLang="en-US" sz="2500"/>
          </a:p>
          <a:p>
            <a:pPr marL="0" indent="0" eaLnBrk="1" hangingPunct="1">
              <a:lnSpc>
                <a:spcPct val="80000"/>
              </a:lnSpc>
            </a:pPr>
            <a:endParaRPr lang="cs-CZ" altLang="en-US" sz="2500"/>
          </a:p>
          <a:p>
            <a:pPr marL="0" indent="0" eaLnBrk="1" hangingPunct="1">
              <a:lnSpc>
                <a:spcPct val="80000"/>
              </a:lnSpc>
            </a:pPr>
            <a:endParaRPr lang="cs-CZ" altLang="en-US" sz="2500"/>
          </a:p>
          <a:p>
            <a:pPr marL="0" indent="0" eaLnBrk="1" hangingPunct="1">
              <a:lnSpc>
                <a:spcPct val="80000"/>
              </a:lnSpc>
            </a:pPr>
            <a:endParaRPr lang="cs-CZ" altLang="en-US" sz="2500"/>
          </a:p>
          <a:p>
            <a:pPr marL="0" indent="0" eaLnBrk="1" hangingPunct="1">
              <a:lnSpc>
                <a:spcPct val="80000"/>
              </a:lnSpc>
            </a:pPr>
            <a:endParaRPr lang="cs-CZ" altLang="en-US" sz="2500"/>
          </a:p>
          <a:p>
            <a:pPr marL="0" indent="0" eaLnBrk="1" hangingPunct="1">
              <a:lnSpc>
                <a:spcPct val="80000"/>
              </a:lnSpc>
            </a:pPr>
            <a:endParaRPr lang="cs-CZ" altLang="en-US" sz="2500"/>
          </a:p>
          <a:p>
            <a:pPr marL="0" indent="0" eaLnBrk="1" hangingPunct="1">
              <a:lnSpc>
                <a:spcPct val="80000"/>
              </a:lnSpc>
            </a:pPr>
            <a:endParaRPr lang="cs-CZ" altLang="en-US" sz="2500"/>
          </a:p>
          <a:p>
            <a:pPr marL="0" indent="0" eaLnBrk="1" hangingPunct="1">
              <a:lnSpc>
                <a:spcPct val="80000"/>
              </a:lnSpc>
            </a:pPr>
            <a:endParaRPr lang="cs-CZ" altLang="en-US" sz="2500"/>
          </a:p>
          <a:p>
            <a:pPr marL="0" indent="0" eaLnBrk="1" hangingPunct="1">
              <a:lnSpc>
                <a:spcPct val="80000"/>
              </a:lnSpc>
            </a:pP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2500"/>
              <a:t>print(promennaX); </a:t>
            </a:r>
            <a:r>
              <a:rPr lang="cs-CZ" altLang="en-US" sz="2500">
                <a:solidFill>
                  <a:srgbClr val="FF0000"/>
                </a:solidFill>
              </a:rPr>
              <a:t>vypíše?</a:t>
            </a:r>
            <a:r>
              <a:rPr lang="cs-CZ" altLang="en-US" sz="2500"/>
              <a:t> 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2500"/>
              <a:t>print(pX); </a:t>
            </a:r>
            <a:r>
              <a:rPr lang="cs-CZ" altLang="en-US" sz="2500">
                <a:solidFill>
                  <a:srgbClr val="FF0000"/>
                </a:solidFill>
              </a:rPr>
              <a:t>vypíše?</a:t>
            </a:r>
            <a:r>
              <a:rPr lang="cs-CZ" altLang="en-US" sz="2500"/>
              <a:t> 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2500"/>
              <a:t>print(p</a:t>
            </a:r>
            <a:r>
              <a:rPr lang="cs-CZ" altLang="en-US" sz="2500"/>
              <a:t>p</a:t>
            </a:r>
            <a:r>
              <a:rPr lang="en-US" altLang="en-US" sz="2500"/>
              <a:t>X); </a:t>
            </a:r>
            <a:r>
              <a:rPr lang="cs-CZ" altLang="en-US" sz="2500">
                <a:solidFill>
                  <a:srgbClr val="FF0000"/>
                </a:solidFill>
              </a:rPr>
              <a:t>vypíše?</a:t>
            </a:r>
          </a:p>
        </p:txBody>
      </p:sp>
      <p:sp>
        <p:nvSpPr>
          <p:cNvPr id="5109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</a:pP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2500"/>
              <a:t>print(*pX); </a:t>
            </a:r>
            <a:r>
              <a:rPr lang="cs-CZ" altLang="en-US" sz="2500">
                <a:solidFill>
                  <a:srgbClr val="FF0000"/>
                </a:solidFill>
              </a:rPr>
              <a:t>vypíše?</a:t>
            </a:r>
            <a:r>
              <a:rPr lang="cs-CZ" altLang="en-US" sz="2500"/>
              <a:t> </a:t>
            </a: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2500"/>
              <a:t>print(*ppX); </a:t>
            </a:r>
            <a:r>
              <a:rPr lang="cs-CZ" altLang="en-US" sz="2500">
                <a:solidFill>
                  <a:srgbClr val="FF0000"/>
                </a:solidFill>
              </a:rPr>
              <a:t>vypíše?</a:t>
            </a: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2500"/>
              <a:t>print(&amp;pX); </a:t>
            </a:r>
            <a:r>
              <a:rPr lang="cs-CZ" altLang="en-US" sz="2500">
                <a:solidFill>
                  <a:srgbClr val="FF0000"/>
                </a:solidFill>
              </a:rPr>
              <a:t>vypíše?</a:t>
            </a:r>
            <a:r>
              <a:rPr lang="cs-CZ" altLang="en-US" sz="2500"/>
              <a:t> </a:t>
            </a:r>
            <a:endParaRPr lang="en-US" altLang="en-US" sz="2500"/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2500"/>
              <a:t>print(*(&amp;pX)); </a:t>
            </a:r>
            <a:r>
              <a:rPr lang="cs-CZ" altLang="en-US" sz="2500">
                <a:solidFill>
                  <a:srgbClr val="FF0000"/>
                </a:solidFill>
              </a:rPr>
              <a:t>vypíše?</a:t>
            </a:r>
            <a:endParaRPr lang="en-US" altLang="en-US" sz="2500">
              <a:solidFill>
                <a:srgbClr val="FF0000"/>
              </a:solidFill>
            </a:endParaRPr>
          </a:p>
        </p:txBody>
      </p:sp>
      <p:sp>
        <p:nvSpPr>
          <p:cNvPr id="510981" name="Rectangle 5"/>
          <p:cNvSpPr>
            <a:spLocks noChangeArrowheads="1"/>
          </p:cNvSpPr>
          <p:nvPr/>
        </p:nvSpPr>
        <p:spPr bwMode="auto">
          <a:xfrm>
            <a:off x="5486400" y="155575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-213</a:t>
            </a:r>
          </a:p>
        </p:txBody>
      </p:sp>
      <p:sp>
        <p:nvSpPr>
          <p:cNvPr id="510982" name="AutoShape 6"/>
          <p:cNvSpPr>
            <a:spLocks/>
          </p:cNvSpPr>
          <p:nvPr/>
        </p:nvSpPr>
        <p:spPr bwMode="auto">
          <a:xfrm>
            <a:off x="457200" y="1479550"/>
            <a:ext cx="4038600" cy="914400"/>
          </a:xfrm>
          <a:prstGeom prst="borderCallout2">
            <a:avLst>
              <a:gd name="adj1" fmla="val 12500"/>
              <a:gd name="adj2" fmla="val 101889"/>
              <a:gd name="adj3" fmla="val 12500"/>
              <a:gd name="adj4" fmla="val 110769"/>
              <a:gd name="adj5" fmla="val 11806"/>
              <a:gd name="adj6" fmla="val 122093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cs-CZ" altLang="en-US" sz="1800">
                <a:latin typeface="Courier New" panose="02070309020205020404" pitchFamily="49" charset="0"/>
              </a:rPr>
              <a:t> promennaX </a:t>
            </a:r>
            <a:r>
              <a:rPr lang="en-US" altLang="en-US" sz="1800">
                <a:latin typeface="Courier New" panose="02070309020205020404" pitchFamily="49" charset="0"/>
              </a:rPr>
              <a:t>= -213;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(promennaX je adresa </a:t>
            </a:r>
            <a:r>
              <a:rPr lang="cs-CZ" altLang="en-US" sz="1800"/>
              <a:t>schránky 1</a:t>
            </a:r>
            <a:r>
              <a:rPr lang="en-US" altLang="en-US" sz="1800"/>
              <a:t>, obsahuje -213)</a:t>
            </a:r>
          </a:p>
        </p:txBody>
      </p:sp>
      <p:sp>
        <p:nvSpPr>
          <p:cNvPr id="510983" name="Oval 7"/>
          <p:cNvSpPr>
            <a:spLocks noChangeArrowheads="1"/>
          </p:cNvSpPr>
          <p:nvPr/>
        </p:nvSpPr>
        <p:spPr bwMode="auto">
          <a:xfrm>
            <a:off x="7543800" y="152400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</a:t>
            </a:r>
            <a:endParaRPr lang="en-US" altLang="en-US" sz="1800"/>
          </a:p>
        </p:txBody>
      </p:sp>
      <p:sp>
        <p:nvSpPr>
          <p:cNvPr id="33801" name="Text Box 8"/>
          <p:cNvSpPr txBox="1">
            <a:spLocks noChangeArrowheads="1"/>
          </p:cNvSpPr>
          <p:nvPr/>
        </p:nvSpPr>
        <p:spPr bwMode="auto">
          <a:xfrm>
            <a:off x="5410200" y="1143000"/>
            <a:ext cx="14938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33CC33"/>
                </a:solidFill>
              </a:rPr>
              <a:t>obsah pam</a:t>
            </a:r>
            <a:r>
              <a:rPr lang="cs-CZ" altLang="en-US" sz="1600">
                <a:solidFill>
                  <a:srgbClr val="33CC33"/>
                </a:solidFill>
              </a:rPr>
              <a:t>ěti</a:t>
            </a:r>
            <a:endParaRPr lang="en-US" altLang="en-US" sz="1600">
              <a:solidFill>
                <a:srgbClr val="33CC33"/>
              </a:solidFill>
            </a:endParaRPr>
          </a:p>
        </p:txBody>
      </p:sp>
      <p:sp>
        <p:nvSpPr>
          <p:cNvPr id="33802" name="Text Box 9"/>
          <p:cNvSpPr txBox="1">
            <a:spLocks noChangeArrowheads="1"/>
          </p:cNvSpPr>
          <p:nvPr/>
        </p:nvSpPr>
        <p:spPr bwMode="auto">
          <a:xfrm>
            <a:off x="7010400" y="1143000"/>
            <a:ext cx="1550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solidFill>
                  <a:srgbClr val="33CC33"/>
                </a:solidFill>
              </a:rPr>
              <a:t>adresa</a:t>
            </a:r>
            <a:r>
              <a:rPr lang="en-US" altLang="en-US" sz="1600">
                <a:solidFill>
                  <a:srgbClr val="33CC33"/>
                </a:solidFill>
              </a:rPr>
              <a:t> pam</a:t>
            </a:r>
            <a:r>
              <a:rPr lang="cs-CZ" altLang="en-US" sz="1600">
                <a:solidFill>
                  <a:srgbClr val="33CC33"/>
                </a:solidFill>
              </a:rPr>
              <a:t>ěti</a:t>
            </a:r>
            <a:endParaRPr lang="en-US" altLang="en-US" sz="1600">
              <a:solidFill>
                <a:srgbClr val="33CC33"/>
              </a:solidFill>
            </a:endParaRPr>
          </a:p>
        </p:txBody>
      </p:sp>
      <p:sp>
        <p:nvSpPr>
          <p:cNvPr id="33803" name="Rectangle 10"/>
          <p:cNvSpPr>
            <a:spLocks noChangeArrowheads="1"/>
          </p:cNvSpPr>
          <p:nvPr/>
        </p:nvSpPr>
        <p:spPr bwMode="auto">
          <a:xfrm>
            <a:off x="5486400" y="254635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 b="0">
              <a:solidFill>
                <a:srgbClr val="007F7F"/>
              </a:solidFill>
            </a:endParaRPr>
          </a:p>
        </p:txBody>
      </p:sp>
      <p:sp>
        <p:nvSpPr>
          <p:cNvPr id="510987" name="AutoShape 11"/>
          <p:cNvSpPr>
            <a:spLocks/>
          </p:cNvSpPr>
          <p:nvPr/>
        </p:nvSpPr>
        <p:spPr bwMode="auto">
          <a:xfrm>
            <a:off x="457200" y="2470150"/>
            <a:ext cx="4038600" cy="990600"/>
          </a:xfrm>
          <a:prstGeom prst="borderCallout2">
            <a:avLst>
              <a:gd name="adj1" fmla="val 11537"/>
              <a:gd name="adj2" fmla="val 101889"/>
              <a:gd name="adj3" fmla="val 11537"/>
              <a:gd name="adj4" fmla="val 111162"/>
              <a:gd name="adj5" fmla="val 12019"/>
              <a:gd name="adj6" fmla="val 122954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int*</a:t>
            </a:r>
            <a:r>
              <a:rPr lang="cs-CZ" altLang="en-US" sz="1800">
                <a:latin typeface="Courier New" panose="02070309020205020404" pitchFamily="49" charset="0"/>
              </a:rPr>
              <a:t> pX</a:t>
            </a:r>
            <a:r>
              <a:rPr lang="en-US" altLang="en-US" sz="1800">
                <a:latin typeface="Courier New" panose="02070309020205020404" pitchFamily="49" charset="0"/>
              </a:rPr>
              <a:t> = &amp;promennaX;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(</a:t>
            </a:r>
            <a:r>
              <a:rPr lang="cs-CZ" altLang="en-US" sz="1800"/>
              <a:t>pX</a:t>
            </a:r>
            <a:r>
              <a:rPr lang="en-US" altLang="en-US" sz="1800"/>
              <a:t> je adresa </a:t>
            </a:r>
            <a:r>
              <a:rPr lang="cs-CZ" altLang="en-US" sz="1800"/>
              <a:t>schránky 2</a:t>
            </a:r>
            <a:r>
              <a:rPr lang="en-US" altLang="en-US" sz="1800"/>
              <a:t>, obsahuje adresu </a:t>
            </a:r>
            <a:r>
              <a:rPr lang="cs-CZ" altLang="en-US" sz="1800"/>
              <a:t>schránky 1</a:t>
            </a:r>
            <a:r>
              <a:rPr lang="en-US" altLang="en-US" sz="1800"/>
              <a:t>)</a:t>
            </a:r>
          </a:p>
        </p:txBody>
      </p:sp>
      <p:sp>
        <p:nvSpPr>
          <p:cNvPr id="510988" name="Oval 12"/>
          <p:cNvSpPr>
            <a:spLocks noChangeArrowheads="1"/>
          </p:cNvSpPr>
          <p:nvPr/>
        </p:nvSpPr>
        <p:spPr bwMode="auto">
          <a:xfrm>
            <a:off x="7543800" y="251460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2</a:t>
            </a:r>
          </a:p>
        </p:txBody>
      </p:sp>
      <p:sp>
        <p:nvSpPr>
          <p:cNvPr id="510989" name="Oval 13"/>
          <p:cNvSpPr>
            <a:spLocks noChangeArrowheads="1"/>
          </p:cNvSpPr>
          <p:nvPr/>
        </p:nvSpPr>
        <p:spPr bwMode="auto">
          <a:xfrm>
            <a:off x="5867400" y="254635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</a:t>
            </a:r>
            <a:endParaRPr lang="en-US" altLang="en-US" sz="1800"/>
          </a:p>
        </p:txBody>
      </p:sp>
      <p:sp>
        <p:nvSpPr>
          <p:cNvPr id="33807" name="Rectangle 14"/>
          <p:cNvSpPr>
            <a:spLocks noChangeArrowheads="1"/>
          </p:cNvSpPr>
          <p:nvPr/>
        </p:nvSpPr>
        <p:spPr bwMode="auto">
          <a:xfrm>
            <a:off x="5486400" y="361315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 b="0">
              <a:solidFill>
                <a:srgbClr val="007F7F"/>
              </a:solidFill>
            </a:endParaRPr>
          </a:p>
        </p:txBody>
      </p:sp>
      <p:sp>
        <p:nvSpPr>
          <p:cNvPr id="510991" name="AutoShape 15"/>
          <p:cNvSpPr>
            <a:spLocks/>
          </p:cNvSpPr>
          <p:nvPr/>
        </p:nvSpPr>
        <p:spPr bwMode="auto">
          <a:xfrm>
            <a:off x="457200" y="3536950"/>
            <a:ext cx="4038600" cy="1219200"/>
          </a:xfrm>
          <a:prstGeom prst="borderCallout2">
            <a:avLst>
              <a:gd name="adj1" fmla="val 9375"/>
              <a:gd name="adj2" fmla="val 101889"/>
              <a:gd name="adj3" fmla="val 9375"/>
              <a:gd name="adj4" fmla="val 110968"/>
              <a:gd name="adj5" fmla="val 8722"/>
              <a:gd name="adj6" fmla="val 122565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int**</a:t>
            </a:r>
            <a:r>
              <a:rPr lang="cs-CZ" altLang="en-US" sz="1800">
                <a:latin typeface="Courier New" panose="02070309020205020404" pitchFamily="49" charset="0"/>
              </a:rPr>
              <a:t> </a:t>
            </a:r>
            <a:r>
              <a:rPr lang="en-US" altLang="en-US" sz="1800">
                <a:latin typeface="Courier New" panose="02070309020205020404" pitchFamily="49" charset="0"/>
              </a:rPr>
              <a:t>p</a:t>
            </a:r>
            <a:r>
              <a:rPr lang="cs-CZ" altLang="en-US" sz="1800">
                <a:latin typeface="Courier New" panose="02070309020205020404" pitchFamily="49" charset="0"/>
              </a:rPr>
              <a:t>pX</a:t>
            </a:r>
            <a:r>
              <a:rPr lang="en-US" altLang="en-US" sz="1800">
                <a:latin typeface="Courier New" panose="02070309020205020404" pitchFamily="49" charset="0"/>
              </a:rPr>
              <a:t> = &amp;</a:t>
            </a:r>
            <a:r>
              <a:rPr lang="cs-CZ" altLang="en-US" sz="1800"/>
              <a:t>pX</a:t>
            </a:r>
            <a:r>
              <a:rPr lang="en-US" altLang="en-US" sz="1800">
                <a:latin typeface="Courier New" panose="02070309020205020404" pitchFamily="49" charset="0"/>
              </a:rPr>
              <a:t>;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(</a:t>
            </a:r>
            <a:r>
              <a:rPr lang="cs-CZ" altLang="en-US" sz="1800"/>
              <a:t>p</a:t>
            </a:r>
            <a:r>
              <a:rPr lang="en-US" altLang="en-US" sz="1800"/>
              <a:t>p</a:t>
            </a:r>
            <a:r>
              <a:rPr lang="cs-CZ" altLang="en-US" sz="1800"/>
              <a:t>X</a:t>
            </a:r>
            <a:r>
              <a:rPr lang="en-US" altLang="en-US" sz="1800"/>
              <a:t> je adresa </a:t>
            </a:r>
            <a:r>
              <a:rPr lang="cs-CZ" altLang="en-US" sz="1800"/>
              <a:t>schránky </a:t>
            </a:r>
            <a:r>
              <a:rPr lang="en-US" altLang="en-US" sz="1800"/>
              <a:t>3, obsahuje adresu </a:t>
            </a:r>
            <a:r>
              <a:rPr lang="cs-CZ" altLang="en-US" sz="1800"/>
              <a:t>schránky </a:t>
            </a:r>
            <a:r>
              <a:rPr lang="en-US" altLang="en-US" sz="1800"/>
              <a:t>2, </a:t>
            </a:r>
            <a:r>
              <a:rPr lang="cs-CZ" altLang="en-US" sz="1800" i="1">
                <a:solidFill>
                  <a:schemeClr val="bg2"/>
                </a:solidFill>
              </a:rPr>
              <a:t>která </a:t>
            </a:r>
            <a:r>
              <a:rPr lang="en-US" altLang="en-US" sz="1800" i="1">
                <a:solidFill>
                  <a:schemeClr val="bg2"/>
                </a:solidFill>
              </a:rPr>
              <a:t>obsahuje adresu </a:t>
            </a:r>
            <a:r>
              <a:rPr lang="cs-CZ" altLang="en-US" sz="1800" i="1">
                <a:solidFill>
                  <a:schemeClr val="bg2"/>
                </a:solidFill>
              </a:rPr>
              <a:t>schránky 1</a:t>
            </a:r>
            <a:r>
              <a:rPr lang="en-US" altLang="en-US" sz="1800"/>
              <a:t>)</a:t>
            </a:r>
          </a:p>
        </p:txBody>
      </p:sp>
      <p:sp>
        <p:nvSpPr>
          <p:cNvPr id="510992" name="Oval 16"/>
          <p:cNvSpPr>
            <a:spLocks noChangeArrowheads="1"/>
          </p:cNvSpPr>
          <p:nvPr/>
        </p:nvSpPr>
        <p:spPr bwMode="auto">
          <a:xfrm>
            <a:off x="7543800" y="361315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3</a:t>
            </a:r>
          </a:p>
        </p:txBody>
      </p:sp>
      <p:sp>
        <p:nvSpPr>
          <p:cNvPr id="510993" name="Oval 17"/>
          <p:cNvSpPr>
            <a:spLocks noChangeArrowheads="1"/>
          </p:cNvSpPr>
          <p:nvPr/>
        </p:nvSpPr>
        <p:spPr bwMode="auto">
          <a:xfrm>
            <a:off x="5867400" y="361315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2</a:t>
            </a:r>
          </a:p>
        </p:txBody>
      </p:sp>
      <p:sp>
        <p:nvSpPr>
          <p:cNvPr id="510994" name="Oval 18"/>
          <p:cNvSpPr>
            <a:spLocks noChangeArrowheads="1"/>
          </p:cNvSpPr>
          <p:nvPr/>
        </p:nvSpPr>
        <p:spPr bwMode="auto">
          <a:xfrm>
            <a:off x="3200400" y="548640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1</a:t>
            </a:r>
          </a:p>
        </p:txBody>
      </p:sp>
      <p:sp>
        <p:nvSpPr>
          <p:cNvPr id="510995" name="Oval 19"/>
          <p:cNvSpPr>
            <a:spLocks noChangeArrowheads="1"/>
          </p:cNvSpPr>
          <p:nvPr/>
        </p:nvSpPr>
        <p:spPr bwMode="auto">
          <a:xfrm>
            <a:off x="3352800" y="586740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2</a:t>
            </a:r>
          </a:p>
        </p:txBody>
      </p:sp>
      <p:sp>
        <p:nvSpPr>
          <p:cNvPr id="510996" name="Oval 20"/>
          <p:cNvSpPr>
            <a:spLocks noChangeArrowheads="1"/>
          </p:cNvSpPr>
          <p:nvPr/>
        </p:nvSpPr>
        <p:spPr bwMode="auto">
          <a:xfrm>
            <a:off x="8001000" y="556260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2</a:t>
            </a:r>
          </a:p>
        </p:txBody>
      </p:sp>
      <p:sp>
        <p:nvSpPr>
          <p:cNvPr id="510997" name="Oval 21"/>
          <p:cNvSpPr>
            <a:spLocks noChangeArrowheads="1"/>
          </p:cNvSpPr>
          <p:nvPr/>
        </p:nvSpPr>
        <p:spPr bwMode="auto">
          <a:xfrm>
            <a:off x="8305800" y="594360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1</a:t>
            </a:r>
          </a:p>
        </p:txBody>
      </p:sp>
      <p:sp>
        <p:nvSpPr>
          <p:cNvPr id="510998" name="Oval 22"/>
          <p:cNvSpPr>
            <a:spLocks noChangeArrowheads="1"/>
          </p:cNvSpPr>
          <p:nvPr/>
        </p:nvSpPr>
        <p:spPr bwMode="auto">
          <a:xfrm>
            <a:off x="8077200" y="518160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1</a:t>
            </a:r>
          </a:p>
        </p:txBody>
      </p:sp>
      <p:sp>
        <p:nvSpPr>
          <p:cNvPr id="510999" name="Text Box 23"/>
          <p:cNvSpPr txBox="1">
            <a:spLocks noChangeArrowheads="1"/>
          </p:cNvSpPr>
          <p:nvPr/>
        </p:nvSpPr>
        <p:spPr bwMode="auto">
          <a:xfrm>
            <a:off x="4159250" y="5195888"/>
            <a:ext cx="79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/>
              <a:t>(-213)</a:t>
            </a:r>
          </a:p>
        </p:txBody>
      </p:sp>
      <p:sp>
        <p:nvSpPr>
          <p:cNvPr id="511000" name="Text Box 24"/>
          <p:cNvSpPr txBox="1">
            <a:spLocks noChangeArrowheads="1"/>
          </p:cNvSpPr>
          <p:nvPr/>
        </p:nvSpPr>
        <p:spPr bwMode="auto">
          <a:xfrm>
            <a:off x="7740650" y="4814888"/>
            <a:ext cx="79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/>
              <a:t>(-213)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0982" grpId="0" animBg="1"/>
      <p:bldP spid="510983" grpId="0" animBg="1"/>
      <p:bldP spid="510987" grpId="0" animBg="1"/>
      <p:bldP spid="510988" grpId="0" animBg="1"/>
      <p:bldP spid="510989" grpId="0" animBg="1"/>
      <p:bldP spid="510991" grpId="0" animBg="1"/>
      <p:bldP spid="510992" grpId="0" animBg="1"/>
      <p:bldP spid="510993" grpId="0" animBg="1"/>
      <p:bldP spid="510994" grpId="0" animBg="1"/>
      <p:bldP spid="510995" grpId="0" animBg="1"/>
      <p:bldP spid="510996" grpId="0" animBg="1"/>
      <p:bldP spid="510997" grpId="0" animBg="1"/>
      <p:bldP spid="51099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68999" name="Text Box 7"/>
          <p:cNvSpPr txBox="1">
            <a:spLocks noChangeArrowheads="1"/>
          </p:cNvSpPr>
          <p:nvPr/>
        </p:nvSpPr>
        <p:spPr bwMode="auto">
          <a:xfrm>
            <a:off x="152400" y="4495800"/>
            <a:ext cx="5724525" cy="1590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...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for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low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&lt;=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high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+=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step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   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5.0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/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9.0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32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400">
              <a:latin typeface="Courier New" panose="02070309020205020404" pitchFamily="49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Funkce - koncept</a:t>
            </a:r>
            <a:endParaRPr lang="en-US" altLang="en-US"/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Důležitý prvek jazyka umožňující zachytit rozdělení řešeného problému na podproblémy</a:t>
            </a:r>
          </a:p>
          <a:p>
            <a:pPr eaLnBrk="1" hangingPunct="1"/>
            <a:r>
              <a:rPr lang="cs-CZ" altLang="en-US"/>
              <a:t>Logicky samostatná část programu</a:t>
            </a:r>
            <a:r>
              <a:rPr lang="en-US" altLang="en-US"/>
              <a:t> (podprogram)</a:t>
            </a:r>
            <a:r>
              <a:rPr lang="cs-CZ" altLang="en-US"/>
              <a:t>, která zpracuje svůj vstup a vrátí výstup</a:t>
            </a:r>
          </a:p>
          <a:p>
            <a:pPr lvl="1" eaLnBrk="1" hangingPunct="1"/>
            <a:r>
              <a:rPr lang="cs-CZ" altLang="en-US"/>
              <a:t>výstup v návratové hodnotě</a:t>
            </a:r>
          </a:p>
          <a:p>
            <a:pPr lvl="1" eaLnBrk="1" hangingPunct="1"/>
            <a:r>
              <a:rPr lang="cs-CZ" altLang="en-US"/>
              <a:t>nebo pomocí vedlejších efektů </a:t>
            </a:r>
          </a:p>
          <a:p>
            <a:pPr lvl="2" eaLnBrk="1" hangingPunct="1"/>
            <a:r>
              <a:rPr lang="cs-CZ" altLang="en-US"/>
              <a:t>změna argumentů</a:t>
            </a:r>
            <a:r>
              <a:rPr lang="en-GB" altLang="en-US"/>
              <a:t>, </a:t>
            </a:r>
            <a:r>
              <a:rPr lang="cs-CZ" altLang="en-US"/>
              <a:t>globálních proměnných</a:t>
            </a:r>
            <a:r>
              <a:rPr lang="en-GB" altLang="en-US"/>
              <a:t>, soubor</a:t>
            </a:r>
            <a:r>
              <a:rPr lang="cs-CZ" altLang="en-US"/>
              <a:t>ů…</a:t>
            </a:r>
          </a:p>
        </p:txBody>
      </p:sp>
      <p:sp>
        <p:nvSpPr>
          <p:cNvPr id="468996" name="Text Box 4"/>
          <p:cNvSpPr txBox="1">
            <a:spLocks noChangeArrowheads="1"/>
          </p:cNvSpPr>
          <p:nvPr/>
        </p:nvSpPr>
        <p:spPr bwMode="auto">
          <a:xfrm>
            <a:off x="2593975" y="4800600"/>
            <a:ext cx="6550025" cy="2057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f2c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F2C_RATIO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32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CC00"/>
                </a:solidFill>
                <a:latin typeface="Courier New" panose="02070309020205020404" pitchFamily="49" charset="0"/>
              </a:rPr>
              <a:t>// ...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for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low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&lt;=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high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+=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step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  </a:t>
            </a:r>
            <a:r>
              <a:rPr lang="fr-FR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fr-FR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fr-FR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fr-FR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f2c</a:t>
            </a:r>
            <a:r>
              <a:rPr lang="fr-FR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fr-FR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fr-FR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fr-FR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CC00"/>
                </a:solidFill>
                <a:latin typeface="Courier New" panose="02070309020205020404" pitchFamily="49" charset="0"/>
              </a:rPr>
              <a:t>// ...</a:t>
            </a:r>
          </a:p>
        </p:txBody>
      </p:sp>
      <p:sp>
        <p:nvSpPr>
          <p:cNvPr id="468997" name="AutoShape 5"/>
          <p:cNvSpPr>
            <a:spLocks/>
          </p:cNvSpPr>
          <p:nvPr/>
        </p:nvSpPr>
        <p:spPr bwMode="auto">
          <a:xfrm>
            <a:off x="7239000" y="4876800"/>
            <a:ext cx="1828800" cy="609600"/>
          </a:xfrm>
          <a:prstGeom prst="borderCallout2">
            <a:avLst>
              <a:gd name="adj1" fmla="val 18750"/>
              <a:gd name="adj2" fmla="val -4167"/>
              <a:gd name="adj3" fmla="val 18750"/>
              <a:gd name="adj4" fmla="val -43491"/>
              <a:gd name="adj5" fmla="val 36199"/>
              <a:gd name="adj6" fmla="val -86806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implementace funkce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468998" name="AutoShape 6"/>
          <p:cNvSpPr>
            <a:spLocks/>
          </p:cNvSpPr>
          <p:nvPr/>
        </p:nvSpPr>
        <p:spPr bwMode="auto">
          <a:xfrm>
            <a:off x="7315200" y="6477000"/>
            <a:ext cx="1828800" cy="381000"/>
          </a:xfrm>
          <a:prstGeom prst="borderCallout2">
            <a:avLst>
              <a:gd name="adj1" fmla="val 30000"/>
              <a:gd name="adj2" fmla="val -4167"/>
              <a:gd name="adj3" fmla="val 30000"/>
              <a:gd name="adj4" fmla="val -20486"/>
              <a:gd name="adj5" fmla="val 10833"/>
              <a:gd name="adj6" fmla="val -38542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volání funkce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8999" grpId="0" animBg="1"/>
      <p:bldP spid="468996" grpId="0" animBg="1"/>
      <p:bldP spid="468997" grpId="0" animBg="1"/>
      <p:bldP spid="46899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Segmentation fault</a:t>
            </a:r>
            <a:endParaRPr lang="en-US" altLang="en-US"/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Proměnná typu ukazatel obsahuje adresu</a:t>
            </a:r>
          </a:p>
          <a:p>
            <a:pPr lvl="1" eaLnBrk="1" hangingPunct="1"/>
            <a:r>
              <a:rPr lang="en-US" altLang="en-US" sz="20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cs-CZ" altLang="en-US" sz="2000" b="1">
                <a:latin typeface="Courier New" panose="02070309020205020404" pitchFamily="49" charset="0"/>
              </a:rPr>
              <a:t> promennaX </a:t>
            </a:r>
            <a:r>
              <a:rPr lang="en-US" altLang="en-US" sz="2000" b="1">
                <a:latin typeface="Courier New" panose="02070309020205020404" pitchFamily="49" charset="0"/>
              </a:rPr>
              <a:t>= </a:t>
            </a:r>
            <a:r>
              <a:rPr lang="en-US" altLang="en-US" sz="2000">
                <a:solidFill>
                  <a:srgbClr val="007F7F"/>
                </a:solidFill>
                <a:latin typeface="Courier New" panose="02070309020205020404" pitchFamily="49" charset="0"/>
              </a:rPr>
              <a:t>-213</a:t>
            </a:r>
            <a:r>
              <a:rPr lang="en-US" altLang="en-US" sz="1800" b="1">
                <a:latin typeface="Courier New" panose="02070309020205020404" pitchFamily="49" charset="0"/>
              </a:rPr>
              <a:t>;</a:t>
            </a:r>
            <a:r>
              <a:rPr lang="en-US" altLang="en-US" sz="2000" b="1">
                <a:latin typeface="Courier New" panose="02070309020205020404" pitchFamily="49" charset="0"/>
              </a:rPr>
              <a:t> </a:t>
            </a:r>
            <a:r>
              <a:rPr lang="en-US" altLang="en-US" sz="18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p</a:t>
            </a:r>
            <a:r>
              <a:rPr lang="cs-CZ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promenna</a:t>
            </a:r>
            <a:r>
              <a:rPr lang="cs-CZ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  <a:endParaRPr lang="cs-CZ" altLang="en-US"/>
          </a:p>
          <a:p>
            <a:pPr eaLnBrk="1" hangingPunct="1"/>
            <a:r>
              <a:rPr lang="cs-CZ" altLang="en-US"/>
              <a:t>Adresa nemusí být přístupná našemu programu</a:t>
            </a:r>
          </a:p>
          <a:p>
            <a:pPr lvl="1" eaLnBrk="1" hangingPunct="1"/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p</a:t>
            </a:r>
            <a:r>
              <a:rPr lang="cs-CZ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007F7F"/>
                </a:solidFill>
                <a:latin typeface="Courier New" panose="02070309020205020404" pitchFamily="49" charset="0"/>
              </a:rPr>
              <a:t>12345678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2000">
                <a:solidFill>
                  <a:srgbClr val="007F00"/>
                </a:solidFill>
                <a:latin typeface="Courier New" panose="02070309020205020404" pitchFamily="49" charset="0"/>
              </a:rPr>
              <a:t>// nejspíš není naše adresa</a:t>
            </a:r>
            <a:endParaRPr lang="en-US" altLang="en-US" sz="2000">
              <a:latin typeface="Courier New" panose="02070309020205020404" pitchFamily="49" charset="0"/>
            </a:endParaRPr>
          </a:p>
          <a:p>
            <a:pPr eaLnBrk="1" hangingPunct="1"/>
            <a:r>
              <a:rPr lang="cs-CZ" altLang="en-US"/>
              <a:t>Při pokusu o přístup mimo povolenou paměť výjimka</a:t>
            </a:r>
            <a:endParaRPr lang="en-US" altLang="en-US"/>
          </a:p>
          <a:p>
            <a:pPr lvl="1" eaLnBrk="1" hangingPunct="1"/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*p</a:t>
            </a:r>
            <a:r>
              <a:rPr lang="cs-CZ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 = 20;</a:t>
            </a:r>
            <a:endParaRPr lang="cs-CZ" altLang="en-US" b="1">
              <a:latin typeface="Courier New" panose="02070309020205020404" pitchFamily="49" charset="0"/>
            </a:endParaRPr>
          </a:p>
          <a:p>
            <a:pPr lvl="1" eaLnBrk="1" hangingPunct="1"/>
            <a:r>
              <a:rPr lang="cs-CZ" altLang="en-US"/>
              <a:t>segmentation fault</a:t>
            </a:r>
            <a:endParaRPr lang="en-US" altLang="en-US"/>
          </a:p>
        </p:txBody>
      </p:sp>
      <p:pic>
        <p:nvPicPr>
          <p:cNvPr id="441348" name="Object 4"/>
          <p:cNvPicPr>
            <a:picLocks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61"/>
          <a:stretch>
            <a:fillRect/>
          </a:stretch>
        </p:blipFill>
        <p:spPr>
          <a:xfrm>
            <a:off x="4572000" y="3886200"/>
            <a:ext cx="3276600" cy="10366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Více ukazatelů na stejné místo v paměti</a:t>
            </a:r>
            <a:endParaRPr lang="en-US" alt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/>
              <a:t>Není principiální problém</a:t>
            </a:r>
          </a:p>
          <a:p>
            <a:pPr lvl="1" eaLnBrk="1" hangingPunct="1">
              <a:lnSpc>
                <a:spcPct val="90000"/>
              </a:lnSpc>
            </a:pPr>
            <a:r>
              <a:rPr lang="fr-FR" altLang="en-US" sz="20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promennaX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fr-FR" altLang="en-US" sz="2000">
                <a:solidFill>
                  <a:srgbClr val="007F7F"/>
                </a:solidFill>
                <a:latin typeface="Courier New" panose="02070309020205020404" pitchFamily="49" charset="0"/>
              </a:rPr>
              <a:t>213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fr-FR" altLang="en-US" sz="20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pX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fr-FR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promennaX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fr-FR" altLang="en-US" sz="20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pX2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fr-FR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promennaX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fr-FR" altLang="en-US" sz="20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pX3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fr-FR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fr-FR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promennaX</a:t>
            </a:r>
            <a:r>
              <a:rPr lang="fr-FR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fr-FR" altLang="en-US" sz="200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Všechny ukazatele mohou místo v paměti měnit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pX3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pX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cs-CZ" altLang="en-US" sz="200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endParaRPr lang="cs-CZ" altLang="en-US" sz="2000"/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Je nutné hlídat, zda si navzájem nepřepisují 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logická chyba v programu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problém při použití paralelních vláken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Častý problém</a:t>
            </a:r>
            <a:endParaRPr lang="en-GB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V čem je problém s následujícím kódem?</a:t>
            </a:r>
          </a:p>
          <a:p>
            <a:pPr eaLnBrk="1" hangingPunct="1"/>
            <a:endParaRPr lang="cs-CZ" altLang="en-US" dirty="0"/>
          </a:p>
          <a:p>
            <a:pPr eaLnBrk="1" hangingPunct="1"/>
            <a:endParaRPr lang="cs-CZ" altLang="en-US" dirty="0"/>
          </a:p>
          <a:p>
            <a:pPr lvl="1" eaLnBrk="1" hangingPunct="1"/>
            <a:endParaRPr lang="cs-CZ" altLang="en-US" dirty="0"/>
          </a:p>
          <a:p>
            <a:pPr lvl="1" eaLnBrk="1" hangingPunct="1"/>
            <a:r>
              <a:rPr lang="cs-CZ" altLang="en-US" dirty="0"/>
              <a:t>Specifikace ukazatele * se vztahuje jen k první proměnné (a) ne již ke druhé (b)</a:t>
            </a:r>
          </a:p>
          <a:p>
            <a:pPr lvl="2" eaLnBrk="1" hangingPunct="1"/>
            <a:r>
              <a:rPr lang="cs-CZ" altLang="en-US" dirty="0"/>
              <a:t>Ekvivalentní k </a:t>
            </a:r>
            <a:r>
              <a:rPr lang="en-GB" altLang="en-US" sz="24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cs-CZ" altLang="en-US" sz="2400" b="1" dirty="0">
                <a:solidFill>
                  <a:srgbClr val="00007F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400" b="1" dirty="0">
                <a:solidFill>
                  <a:srgbClr val="000000"/>
                </a:solidFill>
                <a:latin typeface="Courier New" panose="02070309020205020404" pitchFamily="49" charset="0"/>
              </a:rPr>
              <a:t>*a; </a:t>
            </a:r>
            <a:r>
              <a:rPr lang="en-GB" altLang="en-US" sz="2400" b="1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GB" altLang="en-US" sz="2400" b="1" dirty="0">
                <a:solidFill>
                  <a:srgbClr val="00007F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400" b="1" dirty="0">
                <a:solidFill>
                  <a:srgbClr val="000000"/>
                </a:solidFill>
                <a:latin typeface="Courier New" panose="02070309020205020404" pitchFamily="49" charset="0"/>
              </a:rPr>
              <a:t>b;</a:t>
            </a:r>
            <a:r>
              <a:rPr lang="en-GB" alt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  <a:t> </a:t>
            </a:r>
            <a:endParaRPr lang="cs-CZ" altLang="en-US" dirty="0"/>
          </a:p>
          <a:p>
            <a:pPr lvl="2" eaLnBrk="1" hangingPunct="1"/>
            <a:r>
              <a:rPr lang="cs-CZ" altLang="en-US" dirty="0"/>
              <a:t>Raději deklarujte a i b na samostatném řádku</a:t>
            </a:r>
          </a:p>
          <a:p>
            <a:pPr lvl="1" eaLnBrk="1" hangingPunct="1"/>
            <a:r>
              <a:rPr lang="cs-CZ" altLang="en-US" dirty="0"/>
              <a:t>Ukazatel není </a:t>
            </a:r>
            <a:r>
              <a:rPr lang="cs-CZ" altLang="en-US" dirty="0" err="1"/>
              <a:t>incializován</a:t>
            </a:r>
            <a:r>
              <a:rPr lang="cs-CZ" altLang="en-US" dirty="0"/>
              <a:t> </a:t>
            </a:r>
            <a:r>
              <a:rPr lang="en-GB" altLang="en-US" dirty="0"/>
              <a:t>=&gt; </a:t>
            </a:r>
            <a:r>
              <a:rPr lang="cs-CZ" altLang="en-US" dirty="0"/>
              <a:t>smetí v paměti</a:t>
            </a:r>
            <a:endParaRPr lang="en-GB" altLang="en-US" dirty="0"/>
          </a:p>
          <a:p>
            <a:pPr lvl="2" eaLnBrk="1" hangingPunct="1"/>
            <a:r>
              <a:rPr lang="cs-CZ" altLang="en-US" dirty="0"/>
              <a:t>Inicializujte</a:t>
            </a:r>
          </a:p>
          <a:p>
            <a:pPr lvl="2" eaLnBrk="1" hangingPunct="1"/>
            <a:r>
              <a:rPr lang="cs-CZ" altLang="en-US" dirty="0"/>
              <a:t>Zde je již jasná chyba</a:t>
            </a:r>
          </a:p>
          <a:p>
            <a:pPr eaLnBrk="1" hangingPunct="1"/>
            <a:endParaRPr lang="en-GB" altLang="en-US" dirty="0"/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6869" name="TextBox 4"/>
          <p:cNvSpPr txBox="1">
            <a:spLocks noChangeArrowheads="1"/>
          </p:cNvSpPr>
          <p:nvPr/>
        </p:nvSpPr>
        <p:spPr bwMode="auto">
          <a:xfrm>
            <a:off x="1404938" y="1905000"/>
            <a:ext cx="1878012" cy="11541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2000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a,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b;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 </a:t>
            </a:r>
            <a:endParaRPr lang="en-GB" altLang="en-US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a[</a:t>
            </a:r>
            <a:r>
              <a:rPr lang="en-GB" altLang="en-US" sz="2000" dirty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000" dirty="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GB" altLang="en-US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FontTx/>
              <a:buNone/>
            </a:pP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b[</a:t>
            </a:r>
            <a:r>
              <a:rPr lang="en-GB" altLang="en-US" sz="2000" dirty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000" dirty="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GB" altLang="en-US" dirty="0">
              <a:latin typeface="Courier New" panose="02070309020205020404" pitchFamily="49" charset="0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029200" y="5349895"/>
            <a:ext cx="2492990" cy="150810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2000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a = null;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2000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* b = null;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 </a:t>
            </a:r>
            <a:endParaRPr lang="en-GB" altLang="en-US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a[</a:t>
            </a:r>
            <a:r>
              <a:rPr lang="en-GB" altLang="en-US" sz="2000" dirty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000" dirty="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GB" altLang="en-US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FontTx/>
              <a:buNone/>
            </a:pP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b[</a:t>
            </a:r>
            <a:r>
              <a:rPr lang="en-GB" altLang="en-US" sz="2000" dirty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altLang="en-US" sz="200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2000" dirty="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GB" altLang="en-US" sz="20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GB" altLang="en-US" dirty="0"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Samostudium</a:t>
            </a:r>
            <a:endParaRPr lang="en-US" altLang="en-US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Detailnější rozbor zásobníku a haldy</a:t>
            </a:r>
          </a:p>
          <a:p>
            <a:pPr lvl="1" eaLnBrk="1" hangingPunct="1"/>
            <a:r>
              <a:rPr lang="en-US" altLang="en-US">
                <a:hlinkClick r:id="rId2"/>
              </a:rPr>
              <a:t>http://duartes.org/gustavo/blog/post/anatomy-of-a-program-in-memory</a:t>
            </a:r>
            <a:endParaRPr lang="en-US" altLang="en-US"/>
          </a:p>
          <a:p>
            <a:pPr lvl="1" eaLnBrk="1" hangingPunct="1"/>
            <a:r>
              <a:rPr lang="en-US" altLang="en-US">
                <a:hlinkClick r:id="rId3"/>
              </a:rPr>
              <a:t>http://www.inf.udec.cl/~leo/teoX.pdf</a:t>
            </a:r>
            <a:endParaRPr lang="en-US" altLang="en-US"/>
          </a:p>
          <a:p>
            <a:pPr lvl="1"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lvl="1"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Problém s předáváním hodnotou</a:t>
            </a:r>
            <a:endParaRPr lang="en-US" altLang="en-US"/>
          </a:p>
        </p:txBody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altLang="en-US" sz="2400"/>
          </a:p>
          <a:p>
            <a:pPr eaLnBrk="1" hangingPunct="1"/>
            <a:endParaRPr lang="cs-CZ" altLang="en-US" sz="2400"/>
          </a:p>
          <a:p>
            <a:pPr eaLnBrk="1" hangingPunct="1"/>
            <a:endParaRPr lang="cs-CZ" altLang="en-US" sz="2400"/>
          </a:p>
          <a:p>
            <a:pPr eaLnBrk="1" hangingPunct="1"/>
            <a:endParaRPr lang="cs-CZ" altLang="en-US" sz="2400"/>
          </a:p>
          <a:p>
            <a:pPr eaLnBrk="1" hangingPunct="1"/>
            <a:endParaRPr lang="cs-CZ" altLang="en-US" sz="2400"/>
          </a:p>
          <a:p>
            <a:pPr eaLnBrk="1" hangingPunct="1"/>
            <a:endParaRPr lang="cs-CZ" altLang="en-US" sz="2400"/>
          </a:p>
          <a:p>
            <a:pPr eaLnBrk="1" hangingPunct="1"/>
            <a:r>
              <a:rPr lang="cs-CZ" altLang="en-US" sz="2400"/>
              <a:t>Po zániku lokální proměnné se změna nepropaguje mimo tělo funkce</a:t>
            </a:r>
          </a:p>
          <a:p>
            <a:pPr eaLnBrk="1" hangingPunct="1"/>
            <a:r>
              <a:rPr lang="cs-CZ" altLang="en-US" sz="2400"/>
              <a:t>Řešením je předávat adresu proměnné</a:t>
            </a:r>
          </a:p>
          <a:p>
            <a:pPr lvl="1" eaLnBrk="1" hangingPunct="1"/>
            <a:r>
              <a:rPr lang="cs-CZ" altLang="en-US" sz="2000"/>
              <a:t>a modifikovat hodnotu na této adrese, namísto lokální proměnné</a:t>
            </a:r>
            <a:endParaRPr lang="en-US" altLang="en-US" sz="2000"/>
          </a:p>
        </p:txBody>
      </p:sp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533400" y="1371600"/>
            <a:ext cx="4398963" cy="2546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foo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3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>
                <a:solidFill>
                  <a:srgbClr val="006600"/>
                </a:solidFill>
                <a:latin typeface="Courier New" panose="02070309020205020404" pitchFamily="49" charset="0"/>
              </a:rPr>
              <a:t>// X is now 3</a:t>
            </a:r>
            <a:endParaRPr lang="en-US" altLang="en-US" sz="1600" b="0">
              <a:solidFill>
                <a:srgbClr val="0066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variable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foo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variable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>
                <a:solidFill>
                  <a:srgbClr val="006600"/>
                </a:solidFill>
                <a:latin typeface="Courier New" panose="02070309020205020404" pitchFamily="49" charset="0"/>
              </a:rPr>
              <a:t>// </a:t>
            </a:r>
            <a:r>
              <a:rPr lang="en-US" altLang="en-US" sz="1600">
                <a:solidFill>
                  <a:srgbClr val="006600"/>
                </a:solidFill>
                <a:latin typeface="Courier New" panose="02070309020205020404" pitchFamily="49" charset="0"/>
                <a:sym typeface="Wingdings" panose="05000000000000000000" pitchFamily="2" charset="2"/>
              </a:rPr>
              <a:t> x is (magically) back to 0</a:t>
            </a:r>
            <a:r>
              <a:rPr lang="en-US" altLang="en-US" sz="1600">
                <a:solidFill>
                  <a:srgbClr val="006600"/>
                </a:solidFill>
                <a:latin typeface="Courier New" panose="02070309020205020404" pitchFamily="49" charset="0"/>
              </a:rPr>
              <a:t> </a:t>
            </a:r>
            <a:endParaRPr lang="en-US" altLang="en-US" sz="1600" b="0">
              <a:solidFill>
                <a:srgbClr val="0066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600">
              <a:latin typeface="Courier New" panose="02070309020205020404" pitchFamily="49" charset="0"/>
            </a:endParaRPr>
          </a:p>
        </p:txBody>
      </p:sp>
      <p:sp>
        <p:nvSpPr>
          <p:cNvPr id="525317" name="Text Box 5"/>
          <p:cNvSpPr txBox="1">
            <a:spLocks noChangeArrowheads="1"/>
          </p:cNvSpPr>
          <p:nvPr/>
        </p:nvSpPr>
        <p:spPr bwMode="auto">
          <a:xfrm>
            <a:off x="5791200" y="1371600"/>
            <a:ext cx="2393950" cy="23320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foo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P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P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3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foo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(&amp;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cs-CZ" altLang="en-US" sz="160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rgbClr val="00660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800">
                <a:solidFill>
                  <a:srgbClr val="006600"/>
                </a:solidFill>
                <a:latin typeface="Courier New" panose="02070309020205020404" pitchFamily="49" charset="0"/>
              </a:rPr>
              <a:t>// </a:t>
            </a:r>
            <a:r>
              <a:rPr lang="en-US" altLang="en-US" sz="1800">
                <a:solidFill>
                  <a:srgbClr val="006600"/>
                </a:solidFill>
                <a:latin typeface="Courier New" panose="02070309020205020404" pitchFamily="49" charset="0"/>
                <a:sym typeface="Wingdings" panose="05000000000000000000" pitchFamily="2" charset="2"/>
              </a:rPr>
              <a:t>x is </a:t>
            </a:r>
            <a:r>
              <a:rPr lang="cs-CZ" altLang="en-US" sz="1800">
                <a:solidFill>
                  <a:srgbClr val="006600"/>
                </a:solidFill>
                <a:latin typeface="Courier New" panose="02070309020205020404" pitchFamily="49" charset="0"/>
                <a:sym typeface="Wingdings" panose="05000000000000000000" pitchFamily="2" charset="2"/>
              </a:rPr>
              <a:t>3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531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Argumenty předávané hodnotou ukazatele</a:t>
            </a:r>
            <a:endParaRPr lang="en-US" altLang="en-US"/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/>
            <a:r>
              <a:rPr lang="cs-CZ" altLang="en-US" sz="2000"/>
              <a:t>S využitím ukazatelů můžeme předat výstup přes vstupní argumenty</a:t>
            </a:r>
          </a:p>
          <a:p>
            <a:pPr marL="533400" indent="-533400" eaLnBrk="1" hangingPunct="1"/>
            <a:r>
              <a:rPr lang="cs-CZ" altLang="en-US" sz="2000"/>
              <a:t>Pokud je vstupním argumentem ukazatel:</a:t>
            </a:r>
          </a:p>
          <a:p>
            <a:pPr marL="914400" lvl="1" indent="-457200" eaLnBrk="1" hangingPunct="1">
              <a:buFont typeface="Arial" panose="020B0604020202020204" pitchFamily="34" charset="0"/>
              <a:buAutoNum type="arabicPeriod"/>
            </a:pPr>
            <a:r>
              <a:rPr lang="cs-CZ" altLang="en-US" sz="1800"/>
              <a:t>vznikne lokální proměnná P typu ukazatel </a:t>
            </a:r>
          </a:p>
          <a:p>
            <a:pPr marL="914400" lvl="1" indent="-457200" eaLnBrk="1" hangingPunct="1">
              <a:buFont typeface="Arial" panose="020B0604020202020204" pitchFamily="34" charset="0"/>
              <a:buAutoNum type="arabicPeriod"/>
            </a:pPr>
            <a:r>
              <a:rPr lang="cs-CZ" altLang="en-US" sz="1800"/>
              <a:t>předává se hodnotou, do P zkopíruje se hodnota (</a:t>
            </a:r>
            <a:r>
              <a:rPr lang="en-US" altLang="en-US" sz="1800"/>
              <a:t>== </a:t>
            </a:r>
            <a:r>
              <a:rPr lang="cs-CZ" altLang="en-US" sz="1800"/>
              <a:t>adresa</a:t>
            </a:r>
            <a:r>
              <a:rPr lang="en-US" altLang="en-US" sz="1800"/>
              <a:t>, nap</a:t>
            </a:r>
            <a:r>
              <a:rPr lang="cs-CZ" altLang="en-US" sz="1800"/>
              <a:t>ř</a:t>
            </a:r>
            <a:r>
              <a:rPr lang="en-US" altLang="en-US" sz="1800"/>
              <a:t>. X)</a:t>
            </a:r>
            <a:endParaRPr lang="cs-CZ" altLang="en-US" sz="1800"/>
          </a:p>
          <a:p>
            <a:pPr marL="914400" lvl="1" indent="-457200" eaLnBrk="1" hangingPunct="1">
              <a:buFont typeface="Arial" panose="020B0604020202020204" pitchFamily="34" charset="0"/>
              <a:buAutoNum type="arabicPeriod"/>
            </a:pPr>
            <a:r>
              <a:rPr lang="cs-CZ" altLang="en-US" sz="1800"/>
              <a:t>pomocí operátoru dereference</a:t>
            </a:r>
            <a:r>
              <a:rPr lang="en-US" altLang="en-US" sz="1800"/>
              <a:t> *</a:t>
            </a:r>
            <a:r>
              <a:rPr lang="cs-CZ" altLang="en-US" sz="1800"/>
              <a:t> můžeme</a:t>
            </a:r>
            <a:r>
              <a:rPr lang="en-US" altLang="en-US" sz="1800"/>
              <a:t> </a:t>
            </a:r>
            <a:r>
              <a:rPr lang="cs-CZ" altLang="en-US" sz="1800"/>
              <a:t>modifikovat paměť na adrese X (</a:t>
            </a:r>
            <a:r>
              <a:rPr lang="en-US" altLang="en-US" sz="1800"/>
              <a:t>*P == X</a:t>
            </a:r>
            <a:r>
              <a:rPr lang="cs-CZ" altLang="en-US" sz="1800"/>
              <a:t>)</a:t>
            </a:r>
          </a:p>
          <a:p>
            <a:pPr marL="914400" lvl="1" indent="-457200" eaLnBrk="1" hangingPunct="1">
              <a:buFont typeface="Arial" panose="020B0604020202020204" pitchFamily="34" charset="0"/>
              <a:buAutoNum type="arabicPeriod"/>
            </a:pPr>
            <a:r>
              <a:rPr lang="cs-CZ" altLang="en-US" sz="1800"/>
              <a:t>lokální proměnná</a:t>
            </a:r>
            <a:r>
              <a:rPr lang="en-US" altLang="en-US" sz="1800"/>
              <a:t> P na konci funkce zanik</a:t>
            </a:r>
            <a:r>
              <a:rPr lang="cs-CZ" altLang="en-US" sz="1800"/>
              <a:t>á </a:t>
            </a:r>
          </a:p>
          <a:p>
            <a:pPr marL="914400" lvl="1" indent="-457200" eaLnBrk="1" hangingPunct="1">
              <a:buFont typeface="Arial" panose="020B0604020202020204" pitchFamily="34" charset="0"/>
              <a:buAutoNum type="arabicPeriod"/>
            </a:pPr>
            <a:r>
              <a:rPr lang="cs-CZ" altLang="en-US" sz="1800"/>
              <a:t>hodnota na adrese X ale zůstává modifikována</a:t>
            </a:r>
          </a:p>
          <a:p>
            <a:pPr marL="533400" indent="-533400" eaLnBrk="1" hangingPunct="1"/>
            <a:r>
              <a:rPr lang="cs-CZ" altLang="en-US" sz="2000"/>
              <a:t>Změna provedená ve funkci zůstává po jejím ukončení</a:t>
            </a:r>
            <a:endParaRPr lang="en-US" altLang="en-US" sz="2000"/>
          </a:p>
        </p:txBody>
      </p:sp>
      <p:sp>
        <p:nvSpPr>
          <p:cNvPr id="489476" name="Text Box 4"/>
          <p:cNvSpPr txBox="1">
            <a:spLocks noChangeArrowheads="1"/>
          </p:cNvSpPr>
          <p:nvPr/>
        </p:nvSpPr>
        <p:spPr bwMode="auto">
          <a:xfrm>
            <a:off x="6750050" y="4572000"/>
            <a:ext cx="2393950" cy="2057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foo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P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P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3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foo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(&amp;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600"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47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Předáváním hodnotou ukazatele - ilustrace</a:t>
            </a:r>
            <a:endParaRPr lang="en-US" altLang="en-US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490500" name="Rectangle 4"/>
          <p:cNvSpPr>
            <a:spLocks noChangeArrowheads="1"/>
          </p:cNvSpPr>
          <p:nvPr/>
        </p:nvSpPr>
        <p:spPr bwMode="auto">
          <a:xfrm>
            <a:off x="5486400" y="22098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490501" name="AutoShape 5"/>
          <p:cNvSpPr>
            <a:spLocks/>
          </p:cNvSpPr>
          <p:nvPr/>
        </p:nvSpPr>
        <p:spPr bwMode="auto">
          <a:xfrm>
            <a:off x="457200" y="2133600"/>
            <a:ext cx="4038600" cy="914400"/>
          </a:xfrm>
          <a:prstGeom prst="borderCallout2">
            <a:avLst>
              <a:gd name="adj1" fmla="val 12500"/>
              <a:gd name="adj2" fmla="val 101889"/>
              <a:gd name="adj3" fmla="val 12500"/>
              <a:gd name="adj4" fmla="val 110769"/>
              <a:gd name="adj5" fmla="val 11806"/>
              <a:gd name="adj6" fmla="val 122093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cs-CZ" altLang="en-US" sz="1800">
                <a:latin typeface="Courier New" panose="02070309020205020404" pitchFamily="49" charset="0"/>
              </a:rPr>
              <a:t> x </a:t>
            </a:r>
            <a:r>
              <a:rPr lang="en-US" altLang="en-US" sz="1800">
                <a:latin typeface="Courier New" panose="02070309020205020404" pitchFamily="49" charset="0"/>
              </a:rPr>
              <a:t>= </a:t>
            </a:r>
            <a:r>
              <a:rPr lang="cs-CZ" altLang="en-US" sz="1800">
                <a:latin typeface="Courier New" panose="02070309020205020404" pitchFamily="49" charset="0"/>
              </a:rPr>
              <a:t>0</a:t>
            </a:r>
            <a:r>
              <a:rPr lang="en-US" altLang="en-US" sz="1800">
                <a:latin typeface="Courier New" panose="02070309020205020404" pitchFamily="49" charset="0"/>
              </a:rPr>
              <a:t>;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(</a:t>
            </a:r>
            <a:r>
              <a:rPr lang="cs-CZ" altLang="en-US" sz="1800"/>
              <a:t>x</a:t>
            </a:r>
            <a:r>
              <a:rPr lang="en-US" altLang="en-US" sz="1800"/>
              <a:t> je adresa </a:t>
            </a:r>
            <a:r>
              <a:rPr lang="cs-CZ" altLang="en-US" sz="1800"/>
              <a:t>schránky 1</a:t>
            </a:r>
            <a:r>
              <a:rPr lang="en-US" altLang="en-US" sz="1800"/>
              <a:t>, obsahuje </a:t>
            </a:r>
            <a:r>
              <a:rPr lang="cs-CZ" altLang="en-US" sz="1800"/>
              <a:t>hodnotu 0</a:t>
            </a:r>
            <a:r>
              <a:rPr lang="en-US" altLang="en-US" sz="1800"/>
              <a:t>)</a:t>
            </a:r>
          </a:p>
        </p:txBody>
      </p:sp>
      <p:sp>
        <p:nvSpPr>
          <p:cNvPr id="490502" name="Oval 6"/>
          <p:cNvSpPr>
            <a:spLocks noChangeArrowheads="1"/>
          </p:cNvSpPr>
          <p:nvPr/>
        </p:nvSpPr>
        <p:spPr bwMode="auto">
          <a:xfrm>
            <a:off x="7543800" y="220980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</a:t>
            </a:r>
            <a:endParaRPr lang="en-US" altLang="en-US" sz="1800"/>
          </a:p>
        </p:txBody>
      </p:sp>
      <p:sp>
        <p:nvSpPr>
          <p:cNvPr id="40968" name="Text Box 7"/>
          <p:cNvSpPr txBox="1">
            <a:spLocks noChangeArrowheads="1"/>
          </p:cNvSpPr>
          <p:nvPr/>
        </p:nvSpPr>
        <p:spPr bwMode="auto">
          <a:xfrm>
            <a:off x="5410200" y="1797050"/>
            <a:ext cx="14938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33CC33"/>
                </a:solidFill>
              </a:rPr>
              <a:t>obsah pam</a:t>
            </a:r>
            <a:r>
              <a:rPr lang="cs-CZ" altLang="en-US" sz="1600">
                <a:solidFill>
                  <a:srgbClr val="33CC33"/>
                </a:solidFill>
              </a:rPr>
              <a:t>ěti</a:t>
            </a:r>
            <a:endParaRPr lang="en-US" altLang="en-US" sz="1600">
              <a:solidFill>
                <a:srgbClr val="33CC33"/>
              </a:solidFill>
            </a:endParaRPr>
          </a:p>
        </p:txBody>
      </p:sp>
      <p:sp>
        <p:nvSpPr>
          <p:cNvPr id="40969" name="Text Box 8"/>
          <p:cNvSpPr txBox="1">
            <a:spLocks noChangeArrowheads="1"/>
          </p:cNvSpPr>
          <p:nvPr/>
        </p:nvSpPr>
        <p:spPr bwMode="auto">
          <a:xfrm>
            <a:off x="7010400" y="1797050"/>
            <a:ext cx="1550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solidFill>
                  <a:srgbClr val="33CC33"/>
                </a:solidFill>
              </a:rPr>
              <a:t>adresa</a:t>
            </a:r>
            <a:r>
              <a:rPr lang="en-US" altLang="en-US" sz="1600">
                <a:solidFill>
                  <a:srgbClr val="33CC33"/>
                </a:solidFill>
              </a:rPr>
              <a:t> pam</a:t>
            </a:r>
            <a:r>
              <a:rPr lang="cs-CZ" altLang="en-US" sz="1600">
                <a:solidFill>
                  <a:srgbClr val="33CC33"/>
                </a:solidFill>
              </a:rPr>
              <a:t>ěti</a:t>
            </a:r>
            <a:endParaRPr lang="en-US" altLang="en-US" sz="1600">
              <a:solidFill>
                <a:srgbClr val="33CC33"/>
              </a:solidFill>
            </a:endParaRPr>
          </a:p>
        </p:txBody>
      </p:sp>
      <p:sp>
        <p:nvSpPr>
          <p:cNvPr id="40970" name="Rectangle 9"/>
          <p:cNvSpPr>
            <a:spLocks noChangeArrowheads="1"/>
          </p:cNvSpPr>
          <p:nvPr/>
        </p:nvSpPr>
        <p:spPr bwMode="auto">
          <a:xfrm>
            <a:off x="5486400" y="32004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 b="0">
              <a:solidFill>
                <a:srgbClr val="007F7F"/>
              </a:solidFill>
            </a:endParaRPr>
          </a:p>
        </p:txBody>
      </p:sp>
      <p:sp>
        <p:nvSpPr>
          <p:cNvPr id="490506" name="AutoShape 10"/>
          <p:cNvSpPr>
            <a:spLocks/>
          </p:cNvSpPr>
          <p:nvPr/>
        </p:nvSpPr>
        <p:spPr bwMode="auto">
          <a:xfrm>
            <a:off x="457200" y="3124200"/>
            <a:ext cx="4038600" cy="990600"/>
          </a:xfrm>
          <a:prstGeom prst="borderCallout2">
            <a:avLst>
              <a:gd name="adj1" fmla="val 11537"/>
              <a:gd name="adj2" fmla="val 101889"/>
              <a:gd name="adj3" fmla="val 11537"/>
              <a:gd name="adj4" fmla="val 111162"/>
              <a:gd name="adj5" fmla="val 12019"/>
              <a:gd name="adj6" fmla="val 122954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rgbClr val="00007F"/>
                </a:solidFill>
              </a:rPr>
              <a:t>	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foo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P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cs-CZ" altLang="en-US" sz="180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(</a:t>
            </a:r>
            <a:r>
              <a:rPr lang="cs-CZ" altLang="en-US" sz="1800"/>
              <a:t>P je adresa schránky 2,</a:t>
            </a:r>
            <a:r>
              <a:rPr lang="en-US" altLang="en-US" sz="1800"/>
              <a:t> kam se </a:t>
            </a:r>
            <a:r>
              <a:rPr lang="cs-CZ" altLang="en-US" sz="1800"/>
              <a:t>uloží</a:t>
            </a:r>
            <a:r>
              <a:rPr lang="en-US" altLang="en-US" sz="1800"/>
              <a:t> argument funkce foo()</a:t>
            </a:r>
          </a:p>
        </p:txBody>
      </p:sp>
      <p:sp>
        <p:nvSpPr>
          <p:cNvPr id="490507" name="Oval 11"/>
          <p:cNvSpPr>
            <a:spLocks noChangeArrowheads="1"/>
          </p:cNvSpPr>
          <p:nvPr/>
        </p:nvSpPr>
        <p:spPr bwMode="auto">
          <a:xfrm>
            <a:off x="7543800" y="316865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2</a:t>
            </a:r>
          </a:p>
        </p:txBody>
      </p:sp>
      <p:sp>
        <p:nvSpPr>
          <p:cNvPr id="490510" name="Rectangle 14"/>
          <p:cNvSpPr>
            <a:spLocks noChangeArrowheads="1"/>
          </p:cNvSpPr>
          <p:nvPr/>
        </p:nvSpPr>
        <p:spPr bwMode="auto">
          <a:xfrm>
            <a:off x="5486400" y="42672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 b="0">
              <a:solidFill>
                <a:srgbClr val="007F7F"/>
              </a:solidFill>
            </a:endParaRPr>
          </a:p>
        </p:txBody>
      </p:sp>
      <p:sp>
        <p:nvSpPr>
          <p:cNvPr id="490511" name="AutoShape 15"/>
          <p:cNvSpPr>
            <a:spLocks/>
          </p:cNvSpPr>
          <p:nvPr/>
        </p:nvSpPr>
        <p:spPr bwMode="auto">
          <a:xfrm>
            <a:off x="457200" y="4191000"/>
            <a:ext cx="4038600" cy="990600"/>
          </a:xfrm>
          <a:prstGeom prst="borderCallout2">
            <a:avLst>
              <a:gd name="adj1" fmla="val 11537"/>
              <a:gd name="adj2" fmla="val 101889"/>
              <a:gd name="adj3" fmla="val 11537"/>
              <a:gd name="adj4" fmla="val 111162"/>
              <a:gd name="adj5" fmla="val 12019"/>
              <a:gd name="adj6" fmla="val 122954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0000"/>
                </a:solidFill>
              </a:rPr>
              <a:t>foo</a:t>
            </a:r>
            <a:r>
              <a:rPr lang="en-US" altLang="en-US" sz="1800">
                <a:solidFill>
                  <a:srgbClr val="000000"/>
                </a:solidFill>
              </a:rPr>
              <a:t>(&amp;</a:t>
            </a:r>
            <a:r>
              <a:rPr lang="en-US" altLang="en-US" sz="1800" b="0">
                <a:solidFill>
                  <a:srgbClr val="000000"/>
                </a:solidFill>
              </a:rPr>
              <a:t>x</a:t>
            </a:r>
            <a:r>
              <a:rPr lang="en-US" altLang="en-US" sz="1800">
                <a:solidFill>
                  <a:srgbClr val="000000"/>
                </a:solidFill>
              </a:rPr>
              <a:t>);</a:t>
            </a:r>
            <a:endParaRPr lang="en-US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(&amp;x </a:t>
            </a:r>
            <a:r>
              <a:rPr lang="cs-CZ" altLang="en-US" sz="1800"/>
              <a:t>vrátí adresu schránky 1,          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ta se uloží do lokální proměnné P</a:t>
            </a:r>
            <a:r>
              <a:rPr lang="en-US" altLang="en-US" sz="1800"/>
              <a:t>)</a:t>
            </a:r>
          </a:p>
        </p:txBody>
      </p:sp>
      <p:sp>
        <p:nvSpPr>
          <p:cNvPr id="490512" name="Oval 16"/>
          <p:cNvSpPr>
            <a:spLocks noChangeArrowheads="1"/>
          </p:cNvSpPr>
          <p:nvPr/>
        </p:nvSpPr>
        <p:spPr bwMode="auto">
          <a:xfrm>
            <a:off x="7543800" y="423545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2</a:t>
            </a:r>
          </a:p>
        </p:txBody>
      </p:sp>
      <p:sp>
        <p:nvSpPr>
          <p:cNvPr id="490513" name="Oval 17"/>
          <p:cNvSpPr>
            <a:spLocks noChangeArrowheads="1"/>
          </p:cNvSpPr>
          <p:nvPr/>
        </p:nvSpPr>
        <p:spPr bwMode="auto">
          <a:xfrm>
            <a:off x="5867400" y="426720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</a:t>
            </a:r>
            <a:endParaRPr lang="en-US" altLang="en-US" sz="1800"/>
          </a:p>
        </p:txBody>
      </p:sp>
      <p:sp>
        <p:nvSpPr>
          <p:cNvPr id="40977" name="Text Box 18"/>
          <p:cNvSpPr txBox="1">
            <a:spLocks noChangeArrowheads="1"/>
          </p:cNvSpPr>
          <p:nvPr/>
        </p:nvSpPr>
        <p:spPr bwMode="auto">
          <a:xfrm>
            <a:off x="6003925" y="3694113"/>
            <a:ext cx="1479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-----------------</a:t>
            </a:r>
            <a:endParaRPr lang="en-US" altLang="en-US" sz="1800" b="0"/>
          </a:p>
        </p:txBody>
      </p:sp>
      <p:sp>
        <p:nvSpPr>
          <p:cNvPr id="490515" name="Rectangle 19"/>
          <p:cNvSpPr>
            <a:spLocks noChangeArrowheads="1"/>
          </p:cNvSpPr>
          <p:nvPr/>
        </p:nvSpPr>
        <p:spPr bwMode="auto">
          <a:xfrm>
            <a:off x="5486400" y="5334000"/>
            <a:ext cx="1371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3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490516" name="AutoShape 20"/>
          <p:cNvSpPr>
            <a:spLocks/>
          </p:cNvSpPr>
          <p:nvPr/>
        </p:nvSpPr>
        <p:spPr bwMode="auto">
          <a:xfrm>
            <a:off x="457200" y="5257800"/>
            <a:ext cx="4038600" cy="990600"/>
          </a:xfrm>
          <a:prstGeom prst="borderCallout2">
            <a:avLst>
              <a:gd name="adj1" fmla="val 11537"/>
              <a:gd name="adj2" fmla="val 101889"/>
              <a:gd name="adj3" fmla="val 11537"/>
              <a:gd name="adj4" fmla="val 111162"/>
              <a:gd name="adj5" fmla="val 12019"/>
              <a:gd name="adj6" fmla="val 122954"/>
            </a:avLst>
          </a:prstGeom>
          <a:noFill/>
          <a:ln w="25400">
            <a:solidFill>
              <a:schemeClr val="bg2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39999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P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3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800">
              <a:latin typeface="Courier New" panose="02070309020205020404" pitchFamily="49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rgbClr val="000000"/>
                </a:solidFill>
              </a:rPr>
              <a:t>(</a:t>
            </a:r>
            <a:r>
              <a:rPr lang="en-US" altLang="en-US" sz="1800">
                <a:solidFill>
                  <a:srgbClr val="000000"/>
                </a:solidFill>
              </a:rPr>
              <a:t>*</a:t>
            </a:r>
            <a:r>
              <a:rPr lang="en-US" altLang="en-US" sz="1800" b="0">
                <a:solidFill>
                  <a:srgbClr val="000000"/>
                </a:solidFill>
              </a:rPr>
              <a:t>P</a:t>
            </a:r>
            <a:r>
              <a:rPr lang="en-US" altLang="en-US" sz="1800"/>
              <a:t> </a:t>
            </a:r>
            <a:r>
              <a:rPr lang="cs-CZ" altLang="en-US" sz="1800"/>
              <a:t>vrátí obsah schránky 2, tedy adresu 1</a:t>
            </a:r>
            <a:r>
              <a:rPr lang="en-US" altLang="en-US" sz="1800"/>
              <a:t>)</a:t>
            </a:r>
          </a:p>
        </p:txBody>
      </p:sp>
      <p:sp>
        <p:nvSpPr>
          <p:cNvPr id="490517" name="Oval 21"/>
          <p:cNvSpPr>
            <a:spLocks noChangeArrowheads="1"/>
          </p:cNvSpPr>
          <p:nvPr/>
        </p:nvSpPr>
        <p:spPr bwMode="auto">
          <a:xfrm>
            <a:off x="7543800" y="5334000"/>
            <a:ext cx="533400" cy="457200"/>
          </a:xfrm>
          <a:prstGeom prst="ellipse">
            <a:avLst/>
          </a:prstGeom>
          <a:solidFill>
            <a:srgbClr val="C0C0C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</a:t>
            </a:r>
            <a:endParaRPr lang="en-US" altLang="en-US" sz="1800"/>
          </a:p>
        </p:txBody>
      </p:sp>
      <p:sp>
        <p:nvSpPr>
          <p:cNvPr id="40981" name="Text Box 23"/>
          <p:cNvSpPr txBox="1">
            <a:spLocks noChangeArrowheads="1"/>
          </p:cNvSpPr>
          <p:nvPr/>
        </p:nvSpPr>
        <p:spPr bwMode="auto">
          <a:xfrm>
            <a:off x="6064250" y="4800600"/>
            <a:ext cx="1479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-----------------</a:t>
            </a:r>
            <a:endParaRPr lang="en-US" altLang="en-US" sz="1800" b="0"/>
          </a:p>
        </p:txBody>
      </p:sp>
      <p:sp>
        <p:nvSpPr>
          <p:cNvPr id="40982" name="Text Box 24"/>
          <p:cNvSpPr txBox="1">
            <a:spLocks noChangeArrowheads="1"/>
          </p:cNvSpPr>
          <p:nvPr/>
        </p:nvSpPr>
        <p:spPr bwMode="auto">
          <a:xfrm>
            <a:off x="6883400" y="0"/>
            <a:ext cx="2108200" cy="180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foo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3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foo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(&amp;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400"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0501" grpId="0" animBg="1"/>
      <p:bldP spid="490502" grpId="0" animBg="1"/>
      <p:bldP spid="490506" grpId="0" animBg="1"/>
      <p:bldP spid="490507" grpId="0" animBg="1"/>
      <p:bldP spid="490510" grpId="0" animBg="1"/>
      <p:bldP spid="490511" grpId="0" animBg="1"/>
      <p:bldP spid="490512" grpId="0" animBg="1"/>
      <p:bldP spid="490513" grpId="0" animBg="1"/>
      <p:bldP spid="490515" grpId="0" animBg="1"/>
      <p:bldP spid="490516" grpId="0" animBg="1"/>
      <p:bldP spid="49051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1987" name="Text Box 2"/>
          <p:cNvSpPr txBox="1">
            <a:spLocks noChangeArrowheads="1"/>
          </p:cNvSpPr>
          <p:nvPr/>
        </p:nvSpPr>
        <p:spPr bwMode="auto">
          <a:xfrm>
            <a:off x="76200" y="1295400"/>
            <a:ext cx="6610350" cy="3644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myValue1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myValue2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valuePassingDemo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myValue1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myValue2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cs-CZ" altLang="en-US" sz="160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60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valuePassingDemo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value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pValue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value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5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pValue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7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cs-CZ" altLang="en-US" sz="180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>
              <a:latin typeface="Courier New" panose="02070309020205020404" pitchFamily="49" charset="0"/>
            </a:endParaRP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Předávání hodnotou a hodnotou ukazatele</a:t>
            </a:r>
            <a:endParaRPr lang="en-US" altLang="en-US"/>
          </a:p>
        </p:txBody>
      </p:sp>
      <p:sp>
        <p:nvSpPr>
          <p:cNvPr id="526340" name="Rectangle 4"/>
          <p:cNvSpPr>
            <a:spLocks noChangeArrowheads="1"/>
          </p:cNvSpPr>
          <p:nvPr/>
        </p:nvSpPr>
        <p:spPr bwMode="auto">
          <a:xfrm>
            <a:off x="6985000" y="1524000"/>
            <a:ext cx="1295400" cy="381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1</a:t>
            </a:r>
          </a:p>
        </p:txBody>
      </p:sp>
      <p:sp>
        <p:nvSpPr>
          <p:cNvPr id="526341" name="Rectangle 5"/>
          <p:cNvSpPr>
            <a:spLocks noChangeArrowheads="1"/>
          </p:cNvSpPr>
          <p:nvPr/>
        </p:nvSpPr>
        <p:spPr bwMode="auto">
          <a:xfrm>
            <a:off x="6985000" y="4572000"/>
            <a:ext cx="1295400" cy="3810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&amp;myValue2</a:t>
            </a:r>
          </a:p>
        </p:txBody>
      </p:sp>
      <p:sp>
        <p:nvSpPr>
          <p:cNvPr id="526342" name="Text Box 6"/>
          <p:cNvSpPr txBox="1">
            <a:spLocks noChangeArrowheads="1"/>
          </p:cNvSpPr>
          <p:nvPr/>
        </p:nvSpPr>
        <p:spPr bwMode="auto">
          <a:xfrm>
            <a:off x="6985000" y="1219200"/>
            <a:ext cx="1276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myValue1</a:t>
            </a:r>
            <a:endParaRPr lang="en-US" altLang="en-US" sz="1800" b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526343" name="Text Box 7"/>
          <p:cNvSpPr txBox="1">
            <a:spLocks noChangeArrowheads="1"/>
          </p:cNvSpPr>
          <p:nvPr/>
        </p:nvSpPr>
        <p:spPr bwMode="auto">
          <a:xfrm>
            <a:off x="6985000" y="4191000"/>
            <a:ext cx="1003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pValue</a:t>
            </a:r>
            <a:endParaRPr lang="en-US" altLang="en-US" sz="1800" b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41993" name="Text Box 8"/>
          <p:cNvSpPr txBox="1">
            <a:spLocks noChangeArrowheads="1"/>
          </p:cNvSpPr>
          <p:nvPr/>
        </p:nvSpPr>
        <p:spPr bwMode="auto">
          <a:xfrm>
            <a:off x="7289800" y="914400"/>
            <a:ext cx="118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u="sng">
                <a:solidFill>
                  <a:schemeClr val="accent2"/>
                </a:solidFill>
              </a:rPr>
              <a:t>Zásobník</a:t>
            </a:r>
            <a:endParaRPr lang="en-US" altLang="en-US" sz="1800" u="sng">
              <a:solidFill>
                <a:schemeClr val="accent2"/>
              </a:solidFill>
            </a:endParaRPr>
          </a:p>
        </p:txBody>
      </p:sp>
      <p:sp>
        <p:nvSpPr>
          <p:cNvPr id="526345" name="Rectangle 9"/>
          <p:cNvSpPr>
            <a:spLocks noChangeArrowheads="1"/>
          </p:cNvSpPr>
          <p:nvPr/>
        </p:nvSpPr>
        <p:spPr bwMode="auto">
          <a:xfrm>
            <a:off x="6985000" y="2209800"/>
            <a:ext cx="1295400" cy="381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1</a:t>
            </a:r>
          </a:p>
        </p:txBody>
      </p:sp>
      <p:sp>
        <p:nvSpPr>
          <p:cNvPr id="526346" name="Text Box 10"/>
          <p:cNvSpPr txBox="1">
            <a:spLocks noChangeArrowheads="1"/>
          </p:cNvSpPr>
          <p:nvPr/>
        </p:nvSpPr>
        <p:spPr bwMode="auto">
          <a:xfrm>
            <a:off x="6985000" y="1905000"/>
            <a:ext cx="1276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myValue2</a:t>
            </a:r>
            <a:endParaRPr lang="en-US" altLang="en-US" sz="1800" b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526347" name="Rectangle 11"/>
          <p:cNvSpPr>
            <a:spLocks noChangeArrowheads="1"/>
          </p:cNvSpPr>
          <p:nvPr/>
        </p:nvSpPr>
        <p:spPr bwMode="auto">
          <a:xfrm>
            <a:off x="6985000" y="3657600"/>
            <a:ext cx="1295400" cy="381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1</a:t>
            </a:r>
          </a:p>
        </p:txBody>
      </p:sp>
      <p:sp>
        <p:nvSpPr>
          <p:cNvPr id="526348" name="Text Box 12"/>
          <p:cNvSpPr txBox="1">
            <a:spLocks noChangeArrowheads="1"/>
          </p:cNvSpPr>
          <p:nvPr/>
        </p:nvSpPr>
        <p:spPr bwMode="auto">
          <a:xfrm>
            <a:off x="6985000" y="3336925"/>
            <a:ext cx="8667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value</a:t>
            </a:r>
            <a:endParaRPr lang="en-US" altLang="en-US" sz="1800" b="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526349" name="Freeform 13"/>
          <p:cNvSpPr>
            <a:spLocks/>
          </p:cNvSpPr>
          <p:nvPr/>
        </p:nvSpPr>
        <p:spPr bwMode="auto">
          <a:xfrm>
            <a:off x="7061200" y="2667000"/>
            <a:ext cx="1778000" cy="2133600"/>
          </a:xfrm>
          <a:custGeom>
            <a:avLst/>
            <a:gdLst>
              <a:gd name="T0" fmla="*/ 2147483646 w 1120"/>
              <a:gd name="T1" fmla="*/ 2147483646 h 1344"/>
              <a:gd name="T2" fmla="*/ 2147483646 w 1120"/>
              <a:gd name="T3" fmla="*/ 2147483646 h 1344"/>
              <a:gd name="T4" fmla="*/ 0 w 1120"/>
              <a:gd name="T5" fmla="*/ 0 h 13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20" h="1344">
                <a:moveTo>
                  <a:pt x="672" y="1344"/>
                </a:moveTo>
                <a:cubicBezTo>
                  <a:pt x="896" y="1024"/>
                  <a:pt x="1120" y="704"/>
                  <a:pt x="1008" y="480"/>
                </a:cubicBezTo>
                <a:cubicBezTo>
                  <a:pt x="896" y="256"/>
                  <a:pt x="168" y="88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6350" name="Rectangle 14"/>
          <p:cNvSpPr>
            <a:spLocks noChangeArrowheads="1"/>
          </p:cNvSpPr>
          <p:nvPr/>
        </p:nvSpPr>
        <p:spPr bwMode="auto">
          <a:xfrm>
            <a:off x="6985000" y="3657600"/>
            <a:ext cx="12954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5</a:t>
            </a:r>
          </a:p>
        </p:txBody>
      </p:sp>
      <p:sp>
        <p:nvSpPr>
          <p:cNvPr id="526351" name="Rectangle 15"/>
          <p:cNvSpPr>
            <a:spLocks noChangeArrowheads="1"/>
          </p:cNvSpPr>
          <p:nvPr/>
        </p:nvSpPr>
        <p:spPr bwMode="auto">
          <a:xfrm>
            <a:off x="6985000" y="2209800"/>
            <a:ext cx="1295400" cy="381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7</a:t>
            </a:r>
          </a:p>
        </p:txBody>
      </p:sp>
      <p:grpSp>
        <p:nvGrpSpPr>
          <p:cNvPr id="526352" name="Group 16"/>
          <p:cNvGrpSpPr>
            <a:grpSpLocks/>
          </p:cNvGrpSpPr>
          <p:nvPr/>
        </p:nvGrpSpPr>
        <p:grpSpPr bwMode="auto">
          <a:xfrm>
            <a:off x="6858000" y="3581400"/>
            <a:ext cx="1676400" cy="1219200"/>
            <a:chOff x="3456" y="3264"/>
            <a:chExt cx="738" cy="480"/>
          </a:xfrm>
        </p:grpSpPr>
        <p:sp>
          <p:nvSpPr>
            <p:cNvPr id="42003" name="Line 17"/>
            <p:cNvSpPr>
              <a:spLocks noChangeShapeType="1"/>
            </p:cNvSpPr>
            <p:nvPr/>
          </p:nvSpPr>
          <p:spPr bwMode="auto">
            <a:xfrm>
              <a:off x="3504" y="3264"/>
              <a:ext cx="690" cy="48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004" name="Line 18"/>
            <p:cNvSpPr>
              <a:spLocks noChangeShapeType="1"/>
            </p:cNvSpPr>
            <p:nvPr/>
          </p:nvSpPr>
          <p:spPr bwMode="auto">
            <a:xfrm flipH="1">
              <a:off x="3456" y="3264"/>
              <a:ext cx="672" cy="48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2002" name="Rectangle 1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r>
              <a:rPr lang="cs-CZ" altLang="en-US"/>
              <a:t>Proměnná value i pValue zaniká, ale zápis do myValue2 zůstává 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6340" grpId="0" animBg="1"/>
      <p:bldP spid="526341" grpId="0" animBg="1"/>
      <p:bldP spid="526342" grpId="0"/>
      <p:bldP spid="526343" grpId="0"/>
      <p:bldP spid="526345" grpId="0" animBg="1"/>
      <p:bldP spid="526346" grpId="0"/>
      <p:bldP spid="526347" grpId="0" animBg="1"/>
      <p:bldP spid="526348" grpId="0"/>
      <p:bldP spid="526350" grpId="0" animBg="1"/>
      <p:bldP spid="52635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PB071 Prednaska 0</a:t>
            </a:r>
            <a:r>
              <a:rPr lang="cs-CZ" altLang="en-US"/>
              <a:t>3</a:t>
            </a:r>
            <a:r>
              <a:rPr lang="en-GB" altLang="en-US"/>
              <a:t> – </a:t>
            </a:r>
            <a:r>
              <a:rPr lang="cs-CZ" altLang="en-US"/>
              <a:t>Ukazatel, předávání argumentů funkce</a:t>
            </a:r>
            <a:endParaRPr lang="en-GB" altLang="en-US"/>
          </a:p>
        </p:txBody>
      </p:sp>
      <p:pic>
        <p:nvPicPr>
          <p:cNvPr id="43011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289050"/>
            <a:ext cx="8532813" cy="4794250"/>
          </a:xfrm>
        </p:spPr>
      </p:pic>
      <p:sp>
        <p:nvSpPr>
          <p:cNvPr id="43012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57438"/>
            <a:ext cx="7772400" cy="1016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Jednorozměrné pole</a:t>
            </a:r>
            <a:br>
              <a:rPr lang="cs-CZ" altLang="en-US">
                <a:solidFill>
                  <a:schemeClr val="bg2"/>
                </a:solidFill>
              </a:rPr>
            </a:br>
            <a:endParaRPr lang="en-US" alt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Funkce</a:t>
            </a:r>
            <a:r>
              <a:rPr lang="cs-CZ" altLang="en-US"/>
              <a:t> - deklarace</a:t>
            </a:r>
            <a:endParaRPr lang="en-US" altLang="en-US"/>
          </a:p>
        </p:txBody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Známe již funkci </a:t>
            </a:r>
            <a:r>
              <a:rPr lang="en-US" altLang="en-US" sz="2400"/>
              <a:t>main </a:t>
            </a:r>
          </a:p>
          <a:p>
            <a:pPr lvl="1" eaLnBrk="1" hangingPunct="1"/>
            <a:r>
              <a:rPr lang="en-US" altLang="en-US" sz="20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200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cs-CZ" altLang="en-US" sz="2400"/>
              <a:t>Funkce musí být deklarovány před prvním použití</a:t>
            </a:r>
            <a:r>
              <a:rPr lang="en-US" altLang="en-US" sz="2400"/>
              <a:t>m</a:t>
            </a:r>
            <a:endParaRPr lang="cs-CZ" altLang="en-US" sz="2400"/>
          </a:p>
          <a:p>
            <a:pPr lvl="1" eaLnBrk="1" hangingPunct="1"/>
            <a:r>
              <a:rPr lang="cs-CZ" altLang="en-US" sz="2000"/>
              <a:t>Před prvním příkazem v souboru obsahující zavolání funkce</a:t>
            </a:r>
          </a:p>
          <a:p>
            <a:pPr eaLnBrk="1" hangingPunct="1"/>
            <a:r>
              <a:rPr lang="cs-CZ" altLang="en-US" sz="2400"/>
              <a:t>Dva typy deklarace</a:t>
            </a:r>
          </a:p>
          <a:p>
            <a:pPr lvl="1" eaLnBrk="1" hangingPunct="1"/>
            <a:r>
              <a:rPr lang="cs-CZ" altLang="en-US" sz="2000"/>
              <a:t>předběžná deklarace</a:t>
            </a:r>
          </a:p>
          <a:p>
            <a:pPr lvl="1" eaLnBrk="1" hangingPunct="1"/>
            <a:r>
              <a:rPr lang="cs-CZ" altLang="en-US" sz="2000"/>
              <a:t>deklarace a definice zároveň </a:t>
            </a:r>
          </a:p>
          <a:p>
            <a:pPr eaLnBrk="1" hangingPunct="1"/>
            <a:r>
              <a:rPr lang="cs-CZ" altLang="en-US" sz="2400"/>
              <a:t>Deklarace funkce</a:t>
            </a:r>
          </a:p>
          <a:p>
            <a:pPr lvl="1" eaLnBrk="1" hangingPunct="1"/>
            <a:r>
              <a:rPr lang="cs-CZ" altLang="en-US" sz="2000" b="1">
                <a:solidFill>
                  <a:schemeClr val="accent2"/>
                </a:solidFill>
                <a:latin typeface="Courier New" panose="02070309020205020404" pitchFamily="49" charset="0"/>
              </a:rPr>
              <a:t>návratový_typ</a:t>
            </a:r>
            <a:r>
              <a:rPr lang="cs-CZ" altLang="en-US" sz="2000">
                <a:latin typeface="Courier New" panose="02070309020205020404" pitchFamily="49" charset="0"/>
              </a:rPr>
              <a:t> jméno_funkce(</a:t>
            </a:r>
            <a:r>
              <a:rPr lang="cs-CZ" altLang="en-US" sz="2000" b="1">
                <a:solidFill>
                  <a:schemeClr val="accent2"/>
                </a:solidFill>
                <a:latin typeface="Courier New" panose="02070309020205020404" pitchFamily="49" charset="0"/>
              </a:rPr>
              <a:t>arg1</a:t>
            </a:r>
            <a:r>
              <a:rPr lang="cs-CZ" altLang="en-US" sz="2000">
                <a:latin typeface="Courier New" panose="02070309020205020404" pitchFamily="49" charset="0"/>
              </a:rPr>
              <a:t>, </a:t>
            </a:r>
            <a:r>
              <a:rPr lang="cs-CZ" altLang="en-US" sz="2000" b="1">
                <a:solidFill>
                  <a:schemeClr val="accent2"/>
                </a:solidFill>
                <a:latin typeface="Courier New" panose="02070309020205020404" pitchFamily="49" charset="0"/>
              </a:rPr>
              <a:t>arg2</a:t>
            </a:r>
            <a:r>
              <a:rPr lang="cs-CZ" altLang="en-US" sz="2000">
                <a:latin typeface="Courier New" panose="02070309020205020404" pitchFamily="49" charset="0"/>
              </a:rPr>
              <a:t>, </a:t>
            </a:r>
            <a:r>
              <a:rPr lang="cs-CZ" altLang="en-US" sz="2000" b="1">
                <a:solidFill>
                  <a:schemeClr val="accent2"/>
                </a:solidFill>
                <a:latin typeface="Courier New" panose="02070309020205020404" pitchFamily="49" charset="0"/>
              </a:rPr>
              <a:t>arg3</a:t>
            </a:r>
            <a:r>
              <a:rPr lang="cs-CZ" altLang="en-US" sz="2000">
                <a:latin typeface="Courier New" panose="02070309020205020404" pitchFamily="49" charset="0"/>
              </a:rPr>
              <a:t>...)</a:t>
            </a:r>
            <a:r>
              <a:rPr lang="en-US" altLang="en-US" sz="2000">
                <a:latin typeface="Courier New" panose="02070309020205020404" pitchFamily="49" charset="0"/>
              </a:rPr>
              <a:t>;</a:t>
            </a:r>
          </a:p>
          <a:p>
            <a:pPr lvl="1" eaLnBrk="1" hangingPunct="1"/>
            <a:r>
              <a:rPr lang="cs-CZ" altLang="en-US" sz="2000"/>
              <a:t>lze i bez uvedení jmen proměnných (pro prototyp nejsou důležité)</a:t>
            </a:r>
          </a:p>
        </p:txBody>
      </p:sp>
      <p:sp>
        <p:nvSpPr>
          <p:cNvPr id="462852" name="Text Box 4"/>
          <p:cNvSpPr txBox="1">
            <a:spLocks noChangeArrowheads="1"/>
          </p:cNvSpPr>
          <p:nvPr/>
        </p:nvSpPr>
        <p:spPr bwMode="auto">
          <a:xfrm>
            <a:off x="4654550" y="3124200"/>
            <a:ext cx="3879850" cy="14747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foo1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r>
              <a:rPr lang="cs-CZ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foo2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foo3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a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foo3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foo4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a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b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462853" name="Text Box 5"/>
          <p:cNvSpPr txBox="1">
            <a:spLocks noChangeArrowheads="1"/>
          </p:cNvSpPr>
          <p:nvPr/>
        </p:nvSpPr>
        <p:spPr bwMode="auto">
          <a:xfrm>
            <a:off x="7346950" y="2990850"/>
            <a:ext cx="1797050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6600"/>
                </a:solidFill>
                <a:latin typeface="Courier New" panose="02070309020205020404" pitchFamily="49" charset="0"/>
              </a:rPr>
              <a:t>// vol</a:t>
            </a:r>
            <a:r>
              <a:rPr lang="cs-CZ" altLang="en-US" sz="1800" b="0">
                <a:solidFill>
                  <a:srgbClr val="006600"/>
                </a:solidFill>
                <a:latin typeface="Courier New" panose="02070309020205020404" pitchFamily="49" charset="0"/>
              </a:rPr>
              <a:t>ání</a:t>
            </a:r>
            <a:endParaRPr lang="en-US" altLang="en-US" sz="1800" b="0">
              <a:solidFill>
                <a:srgbClr val="0066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foo1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();</a:t>
            </a:r>
            <a:r>
              <a:rPr lang="cs-CZ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0000"/>
                </a:solidFill>
              </a:rPr>
              <a:t>x</a:t>
            </a:r>
            <a:r>
              <a:rPr lang="cs-CZ" altLang="en-US" sz="1800" b="0">
                <a:solidFill>
                  <a:srgbClr val="000000"/>
                </a:solidFill>
              </a:rPr>
              <a:t> </a:t>
            </a:r>
            <a:r>
              <a:rPr lang="en-US" altLang="en-US" sz="1800" b="0">
                <a:solidFill>
                  <a:srgbClr val="000000"/>
                </a:solidFill>
              </a:rPr>
              <a:t>=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foo2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();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0000"/>
                </a:solidFill>
              </a:rPr>
              <a:t>x</a:t>
            </a:r>
            <a:r>
              <a:rPr lang="cs-CZ" altLang="en-US" sz="1800" b="0">
                <a:solidFill>
                  <a:srgbClr val="000000"/>
                </a:solidFill>
              </a:rPr>
              <a:t> </a:t>
            </a:r>
            <a:r>
              <a:rPr lang="en-US" altLang="en-US" sz="1800" b="0">
                <a:solidFill>
                  <a:srgbClr val="000000"/>
                </a:solidFill>
              </a:rPr>
              <a:t>=</a:t>
            </a:r>
            <a:r>
              <a:rPr lang="en-US" altLang="en-US" sz="1800"/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foo3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(15);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852" grpId="0" animBg="1"/>
      <p:bldP spid="46285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Jednorozměrné pole</a:t>
            </a:r>
            <a:endParaRPr lang="en-US" altLang="en-US"/>
          </a:p>
        </p:txBody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675687" cy="4824413"/>
          </a:xfrm>
        </p:spPr>
        <p:txBody>
          <a:bodyPr/>
          <a:lstStyle/>
          <a:p>
            <a:pPr eaLnBrk="1" hangingPunct="1"/>
            <a:r>
              <a:rPr lang="cs-CZ" altLang="en-US"/>
              <a:t>Jednorozměrné pole lze implementovat pomocí ukazatele na souvislou oblast v paměti</a:t>
            </a:r>
          </a:p>
          <a:p>
            <a:pPr lvl="1" eaLnBrk="1" hangingPunct="1"/>
            <a:r>
              <a:rPr lang="cs-CZ" altLang="en-US"/>
              <a:t>jednotlivé prvky pole jsou v paměti za sebou</a:t>
            </a:r>
          </a:p>
          <a:p>
            <a:pPr lvl="1" eaLnBrk="1" hangingPunct="1"/>
            <a:r>
              <a:rPr lang="cs-CZ" altLang="en-US"/>
              <a:t>první prvek umístěn na paměťové pozici uchovávané ukazatelem </a:t>
            </a:r>
          </a:p>
          <a:p>
            <a:pPr eaLnBrk="1" hangingPunct="1"/>
            <a:r>
              <a:rPr lang="cs-CZ" altLang="en-US"/>
              <a:t>Prvky pole jsou v paměti kontinuálně za sebou</a:t>
            </a:r>
          </a:p>
          <a:p>
            <a:pPr eaLnBrk="1" hangingPunct="1"/>
            <a:r>
              <a:rPr lang="cs-CZ" altLang="en-US"/>
              <a:t>D</a:t>
            </a:r>
            <a:r>
              <a:rPr lang="en-US" altLang="en-US"/>
              <a:t>eklarace</a:t>
            </a:r>
            <a:r>
              <a:rPr lang="cs-CZ" altLang="en-US"/>
              <a:t>: </a:t>
            </a:r>
            <a:r>
              <a:rPr lang="cs-CZ" altLang="en-US" sz="2000" b="1">
                <a:solidFill>
                  <a:schemeClr val="accent2"/>
                </a:solidFill>
                <a:latin typeface="Courier New" panose="02070309020205020404" pitchFamily="49" charset="0"/>
              </a:rPr>
              <a:t>datový_typ </a:t>
            </a:r>
            <a:r>
              <a:rPr lang="cs-CZ" altLang="en-US" sz="2000">
                <a:latin typeface="Courier New" panose="02070309020205020404" pitchFamily="49" charset="0"/>
              </a:rPr>
              <a:t>jméno_proměnné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2000">
                <a:latin typeface="Courier New" panose="02070309020205020404" pitchFamily="49" charset="0"/>
              </a:rPr>
              <a:t>velikost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2000">
                <a:latin typeface="Courier New" panose="02070309020205020404" pitchFamily="49" charset="0"/>
              </a:rPr>
              <a:t>;</a:t>
            </a:r>
          </a:p>
          <a:p>
            <a:pPr lvl="1" eaLnBrk="1" hangingPunct="1"/>
            <a:r>
              <a:rPr lang="en-US" altLang="en-US"/>
              <a:t>velikost </a:t>
            </a:r>
            <a:r>
              <a:rPr lang="cs-CZ" altLang="en-US"/>
              <a:t>udává počet prvků pole</a:t>
            </a:r>
          </a:p>
        </p:txBody>
      </p:sp>
      <p:sp>
        <p:nvSpPr>
          <p:cNvPr id="45061" name="Rectangle 4"/>
          <p:cNvSpPr>
            <a:spLocks noChangeArrowheads="1"/>
          </p:cNvSpPr>
          <p:nvPr/>
        </p:nvSpPr>
        <p:spPr bwMode="auto">
          <a:xfrm>
            <a:off x="2057400" y="59436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0x2b</a:t>
            </a:r>
          </a:p>
        </p:txBody>
      </p:sp>
      <p:sp>
        <p:nvSpPr>
          <p:cNvPr id="45062" name="Rectangle 5"/>
          <p:cNvSpPr>
            <a:spLocks noChangeArrowheads="1"/>
          </p:cNvSpPr>
          <p:nvPr/>
        </p:nvSpPr>
        <p:spPr bwMode="auto">
          <a:xfrm>
            <a:off x="2895600" y="59436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</a:t>
            </a:r>
            <a:r>
              <a:rPr lang="cs-CZ" altLang="en-US" sz="1800" b="0">
                <a:solidFill>
                  <a:srgbClr val="007F7F"/>
                </a:solidFill>
              </a:rPr>
              <a:t>x00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45063" name="Rectangle 6"/>
          <p:cNvSpPr>
            <a:spLocks noChangeArrowheads="1"/>
          </p:cNvSpPr>
          <p:nvPr/>
        </p:nvSpPr>
        <p:spPr bwMode="auto">
          <a:xfrm>
            <a:off x="3733800" y="59436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</a:rPr>
              <a:t>0</a:t>
            </a:r>
            <a:r>
              <a:rPr lang="cs-CZ" altLang="en-US" sz="1800" b="0">
                <a:solidFill>
                  <a:srgbClr val="007F7F"/>
                </a:solidFill>
              </a:rPr>
              <a:t>xff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45064" name="Rectangle 7"/>
          <p:cNvSpPr>
            <a:spLocks noChangeArrowheads="1"/>
          </p:cNvSpPr>
          <p:nvPr/>
        </p:nvSpPr>
        <p:spPr bwMode="auto">
          <a:xfrm>
            <a:off x="4572000" y="59436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0xff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45065" name="Rectangle 8"/>
          <p:cNvSpPr>
            <a:spLocks noChangeArrowheads="1"/>
          </p:cNvSpPr>
          <p:nvPr/>
        </p:nvSpPr>
        <p:spPr bwMode="auto">
          <a:xfrm>
            <a:off x="5410200" y="59436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0xff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45066" name="Rectangle 9"/>
          <p:cNvSpPr>
            <a:spLocks noChangeArrowheads="1"/>
          </p:cNvSpPr>
          <p:nvPr/>
        </p:nvSpPr>
        <p:spPr bwMode="auto">
          <a:xfrm>
            <a:off x="1219200" y="59436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45067" name="Rectangle 10"/>
          <p:cNvSpPr>
            <a:spLocks noChangeArrowheads="1"/>
          </p:cNvSpPr>
          <p:nvPr/>
        </p:nvSpPr>
        <p:spPr bwMode="auto">
          <a:xfrm>
            <a:off x="381000" y="59436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45068" name="Rectangle 11"/>
          <p:cNvSpPr>
            <a:spLocks noChangeArrowheads="1"/>
          </p:cNvSpPr>
          <p:nvPr/>
        </p:nvSpPr>
        <p:spPr bwMode="auto">
          <a:xfrm>
            <a:off x="6248400" y="59436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0x2b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45069" name="Rectangle 12"/>
          <p:cNvSpPr>
            <a:spLocks noChangeArrowheads="1"/>
          </p:cNvSpPr>
          <p:nvPr/>
        </p:nvSpPr>
        <p:spPr bwMode="auto">
          <a:xfrm>
            <a:off x="7086600" y="59436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  <p:sp>
        <p:nvSpPr>
          <p:cNvPr id="45070" name="Rectangle 13"/>
          <p:cNvSpPr>
            <a:spLocks noChangeArrowheads="1"/>
          </p:cNvSpPr>
          <p:nvPr/>
        </p:nvSpPr>
        <p:spPr bwMode="auto">
          <a:xfrm>
            <a:off x="7924800" y="5943600"/>
            <a:ext cx="76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7F7F"/>
                </a:solidFill>
              </a:rPr>
              <a:t>0x00</a:t>
            </a:r>
            <a:endParaRPr lang="en-US" altLang="en-US" sz="1800" b="0">
              <a:solidFill>
                <a:srgbClr val="00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Jednorozměrné pole</a:t>
            </a:r>
            <a:endParaRPr lang="en-US" altLang="en-US"/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Syntaxe </a:t>
            </a:r>
            <a:r>
              <a:rPr lang="cs-CZ" altLang="en-US"/>
              <a:t>přístupu: </a:t>
            </a:r>
            <a:r>
              <a:rPr lang="cs-CZ" altLang="en-US">
                <a:latin typeface="Courier New" panose="02070309020205020404" pitchFamily="49" charset="0"/>
              </a:rPr>
              <a:t>jméno_proměnné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</a:rPr>
              <a:t>[</a:t>
            </a:r>
            <a:r>
              <a:rPr lang="cs-CZ" altLang="en-US">
                <a:latin typeface="Courier New" panose="02070309020205020404" pitchFamily="49" charset="0"/>
              </a:rPr>
              <a:t>pozice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>
                <a:latin typeface="Courier New" panose="02070309020205020404" pitchFamily="49" charset="0"/>
              </a:rPr>
              <a:t>;</a:t>
            </a:r>
            <a:endParaRPr lang="cs-CZ" altLang="en-US">
              <a:latin typeface="Courier New" panose="02070309020205020404" pitchFamily="49" charset="0"/>
            </a:endParaRPr>
          </a:p>
          <a:p>
            <a:pPr lvl="1" eaLnBrk="1" hangingPunct="1"/>
            <a:r>
              <a:rPr lang="cs-CZ" altLang="en-US"/>
              <a:t>na prvek </a:t>
            </a:r>
            <a:r>
              <a:rPr lang="en-US" altLang="en-US"/>
              <a:t>pole </a:t>
            </a:r>
            <a:r>
              <a:rPr lang="cs-CZ" altLang="en-US"/>
              <a:t>se přistupuje pomocí operátoru </a:t>
            </a:r>
            <a:r>
              <a:rPr lang="en-US" altLang="en-US" b="1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</a:p>
          <a:p>
            <a:pPr lvl="1" eaLnBrk="1" hangingPunct="1"/>
            <a:r>
              <a:rPr lang="cs-CZ" altLang="en-US"/>
              <a:t>indexuje se od 0</a:t>
            </a:r>
            <a:r>
              <a:rPr lang="en-US" altLang="en-US"/>
              <a:t>, tedy n-t</a:t>
            </a:r>
            <a:r>
              <a:rPr lang="cs-CZ" altLang="en-US"/>
              <a:t>ý prvek je na pozici </a:t>
            </a:r>
            <a:r>
              <a:rPr lang="en-US" altLang="en-US">
                <a:latin typeface="Courier New" panose="02070309020205020404" pitchFamily="49" charset="0"/>
              </a:rPr>
              <a:t>[n-1]</a:t>
            </a:r>
          </a:p>
          <a:p>
            <a:pPr lvl="1" eaLnBrk="1" hangingPunct="1"/>
            <a:r>
              <a:rPr lang="cs-CZ" altLang="en-US"/>
              <a:t>proměnná obsahuje ukazatel na prvek </a:t>
            </a:r>
            <a:r>
              <a:rPr lang="en-US" altLang="en-US">
                <a:latin typeface="Courier New" panose="02070309020205020404" pitchFamily="49" charset="0"/>
              </a:rPr>
              <a:t>[0]</a:t>
            </a:r>
            <a:endParaRPr lang="cs-CZ" altLang="en-US">
              <a:latin typeface="Courier New" panose="02070309020205020404" pitchFamily="49" charset="0"/>
            </a:endParaRPr>
          </a:p>
        </p:txBody>
      </p:sp>
      <p:sp>
        <p:nvSpPr>
          <p:cNvPr id="46085" name="Rectangle 4"/>
          <p:cNvSpPr>
            <a:spLocks noChangeArrowheads="1"/>
          </p:cNvSpPr>
          <p:nvPr/>
        </p:nvSpPr>
        <p:spPr bwMode="auto">
          <a:xfrm>
            <a:off x="468313" y="1412875"/>
            <a:ext cx="8424862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endParaRPr lang="en-US" altLang="en-US" sz="1800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535557" name="Rectangle 5"/>
          <p:cNvSpPr>
            <a:spLocks noChangeArrowheads="1"/>
          </p:cNvSpPr>
          <p:nvPr/>
        </p:nvSpPr>
        <p:spPr bwMode="auto">
          <a:xfrm>
            <a:off x="914400" y="6253163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10</a:t>
            </a:r>
            <a:endParaRPr lang="en-US" altLang="en-US" sz="1800"/>
          </a:p>
        </p:txBody>
      </p:sp>
      <p:sp>
        <p:nvSpPr>
          <p:cNvPr id="535558" name="Rectangle 6"/>
          <p:cNvSpPr>
            <a:spLocks noChangeArrowheads="1"/>
          </p:cNvSpPr>
          <p:nvPr/>
        </p:nvSpPr>
        <p:spPr bwMode="auto">
          <a:xfrm>
            <a:off x="1447800" y="6253163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11</a:t>
            </a:r>
            <a:endParaRPr lang="en-US" altLang="en-US" sz="1800"/>
          </a:p>
        </p:txBody>
      </p:sp>
      <p:sp>
        <p:nvSpPr>
          <p:cNvPr id="535559" name="Rectangle 7"/>
          <p:cNvSpPr>
            <a:spLocks noChangeArrowheads="1"/>
          </p:cNvSpPr>
          <p:nvPr/>
        </p:nvSpPr>
        <p:spPr bwMode="auto">
          <a:xfrm>
            <a:off x="1981200" y="6253163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12</a:t>
            </a:r>
            <a:endParaRPr lang="en-US" altLang="en-US" sz="1800"/>
          </a:p>
        </p:txBody>
      </p:sp>
      <p:sp>
        <p:nvSpPr>
          <p:cNvPr id="535560" name="Rectangle 8"/>
          <p:cNvSpPr>
            <a:spLocks noChangeArrowheads="1"/>
          </p:cNvSpPr>
          <p:nvPr/>
        </p:nvSpPr>
        <p:spPr bwMode="auto">
          <a:xfrm>
            <a:off x="2514600" y="6253163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13</a:t>
            </a:r>
            <a:endParaRPr lang="en-US" altLang="en-US" sz="1800"/>
          </a:p>
        </p:txBody>
      </p:sp>
      <p:sp>
        <p:nvSpPr>
          <p:cNvPr id="535561" name="Rectangle 9"/>
          <p:cNvSpPr>
            <a:spLocks noChangeArrowheads="1"/>
          </p:cNvSpPr>
          <p:nvPr/>
        </p:nvSpPr>
        <p:spPr bwMode="auto">
          <a:xfrm>
            <a:off x="3048000" y="6253163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14</a:t>
            </a:r>
            <a:endParaRPr lang="en-US" altLang="en-US" sz="1800"/>
          </a:p>
        </p:txBody>
      </p:sp>
      <p:sp>
        <p:nvSpPr>
          <p:cNvPr id="535562" name="Rectangle 10"/>
          <p:cNvSpPr>
            <a:spLocks noChangeArrowheads="1"/>
          </p:cNvSpPr>
          <p:nvPr/>
        </p:nvSpPr>
        <p:spPr bwMode="auto">
          <a:xfrm>
            <a:off x="3581400" y="6253163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15</a:t>
            </a:r>
            <a:endParaRPr lang="en-US" altLang="en-US" sz="1800"/>
          </a:p>
        </p:txBody>
      </p:sp>
      <p:sp>
        <p:nvSpPr>
          <p:cNvPr id="535563" name="Rectangle 11"/>
          <p:cNvSpPr>
            <a:spLocks noChangeArrowheads="1"/>
          </p:cNvSpPr>
          <p:nvPr/>
        </p:nvSpPr>
        <p:spPr bwMode="auto">
          <a:xfrm>
            <a:off x="4114800" y="6253163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16</a:t>
            </a:r>
            <a:endParaRPr lang="en-US" altLang="en-US" sz="1800"/>
          </a:p>
        </p:txBody>
      </p:sp>
      <p:sp>
        <p:nvSpPr>
          <p:cNvPr id="535564" name="Rectangle 12"/>
          <p:cNvSpPr>
            <a:spLocks noChangeArrowheads="1"/>
          </p:cNvSpPr>
          <p:nvPr/>
        </p:nvSpPr>
        <p:spPr bwMode="auto">
          <a:xfrm>
            <a:off x="4648200" y="6253163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17</a:t>
            </a:r>
            <a:endParaRPr lang="en-US" altLang="en-US" sz="1800"/>
          </a:p>
        </p:txBody>
      </p:sp>
      <p:sp>
        <p:nvSpPr>
          <p:cNvPr id="535565" name="Rectangle 13"/>
          <p:cNvSpPr>
            <a:spLocks noChangeArrowheads="1"/>
          </p:cNvSpPr>
          <p:nvPr/>
        </p:nvSpPr>
        <p:spPr bwMode="auto">
          <a:xfrm>
            <a:off x="5181600" y="6253163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18</a:t>
            </a:r>
            <a:endParaRPr lang="en-US" altLang="en-US" sz="1800"/>
          </a:p>
        </p:txBody>
      </p:sp>
      <p:sp>
        <p:nvSpPr>
          <p:cNvPr id="535566" name="Rectangle 14"/>
          <p:cNvSpPr>
            <a:spLocks noChangeArrowheads="1"/>
          </p:cNvSpPr>
          <p:nvPr/>
        </p:nvSpPr>
        <p:spPr bwMode="auto">
          <a:xfrm>
            <a:off x="5715000" y="6253163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19</a:t>
            </a:r>
            <a:endParaRPr lang="en-US" altLang="en-US" sz="1800"/>
          </a:p>
        </p:txBody>
      </p:sp>
      <p:sp>
        <p:nvSpPr>
          <p:cNvPr id="535567" name="Line 15"/>
          <p:cNvSpPr>
            <a:spLocks noChangeShapeType="1"/>
          </p:cNvSpPr>
          <p:nvPr/>
        </p:nvSpPr>
        <p:spPr bwMode="auto">
          <a:xfrm>
            <a:off x="914400" y="4729163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5568" name="Text Box 16"/>
          <p:cNvSpPr txBox="1">
            <a:spLocks noChangeArrowheads="1"/>
          </p:cNvSpPr>
          <p:nvPr/>
        </p:nvSpPr>
        <p:spPr bwMode="auto">
          <a:xfrm rot="-5400000">
            <a:off x="-386556" y="4569619"/>
            <a:ext cx="2228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FF0000"/>
                </a:solidFill>
              </a:rPr>
              <a:t>(adresa)</a:t>
            </a:r>
            <a:r>
              <a:rPr lang="en-US" altLang="en-US" sz="1800"/>
              <a:t> </a:t>
            </a:r>
          </a:p>
        </p:txBody>
      </p:sp>
      <p:sp>
        <p:nvSpPr>
          <p:cNvPr id="535571" name="Line 19"/>
          <p:cNvSpPr>
            <a:spLocks noChangeShapeType="1"/>
          </p:cNvSpPr>
          <p:nvPr/>
        </p:nvSpPr>
        <p:spPr bwMode="auto">
          <a:xfrm flipH="1">
            <a:off x="1219200" y="4762500"/>
            <a:ext cx="23813" cy="175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5572" name="Text Box 20"/>
          <p:cNvSpPr txBox="1">
            <a:spLocks noChangeArrowheads="1"/>
          </p:cNvSpPr>
          <p:nvPr/>
        </p:nvSpPr>
        <p:spPr bwMode="auto">
          <a:xfrm rot="-5400000">
            <a:off x="-304006" y="4345781"/>
            <a:ext cx="2803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latin typeface="Courier New" panose="02070309020205020404" pitchFamily="49" charset="0"/>
              </a:rPr>
              <a:t>[0] </a:t>
            </a:r>
            <a:r>
              <a:rPr lang="en-US" altLang="en-US" sz="1800">
                <a:solidFill>
                  <a:srgbClr val="FF0000"/>
                </a:solidFill>
              </a:rPr>
              <a:t>(hodnota)</a:t>
            </a:r>
            <a:r>
              <a:rPr lang="en-US" altLang="en-US" sz="1800"/>
              <a:t> </a:t>
            </a:r>
          </a:p>
        </p:txBody>
      </p:sp>
      <p:sp>
        <p:nvSpPr>
          <p:cNvPr id="535575" name="Line 23"/>
          <p:cNvSpPr>
            <a:spLocks noChangeShapeType="1"/>
          </p:cNvSpPr>
          <p:nvPr/>
        </p:nvSpPr>
        <p:spPr bwMode="auto">
          <a:xfrm flipH="1">
            <a:off x="4495800" y="4724400"/>
            <a:ext cx="23813" cy="175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5576" name="Text Box 24"/>
          <p:cNvSpPr txBox="1">
            <a:spLocks noChangeArrowheads="1"/>
          </p:cNvSpPr>
          <p:nvPr/>
        </p:nvSpPr>
        <p:spPr bwMode="auto">
          <a:xfrm rot="-5400000">
            <a:off x="2974181" y="4188620"/>
            <a:ext cx="2803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latin typeface="Courier New" panose="02070309020205020404" pitchFamily="49" charset="0"/>
              </a:rPr>
              <a:t>[6] </a:t>
            </a:r>
            <a:r>
              <a:rPr lang="en-US" altLang="en-US" sz="1800">
                <a:solidFill>
                  <a:srgbClr val="FF0000"/>
                </a:solidFill>
              </a:rPr>
              <a:t>(hodnota)</a:t>
            </a:r>
            <a:r>
              <a:rPr lang="en-US" altLang="en-US" sz="1800"/>
              <a:t> </a:t>
            </a:r>
          </a:p>
        </p:txBody>
      </p:sp>
      <p:sp>
        <p:nvSpPr>
          <p:cNvPr id="46102" name="Text Box 25"/>
          <p:cNvSpPr txBox="1">
            <a:spLocks noChangeArrowheads="1"/>
          </p:cNvSpPr>
          <p:nvPr/>
        </p:nvSpPr>
        <p:spPr bwMode="auto">
          <a:xfrm>
            <a:off x="2335881" y="-69879"/>
            <a:ext cx="7215437" cy="7017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800" b="0" dirty="0">
                <a:solidFill>
                  <a:srgbClr val="007F7F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</a:p>
          <a:p>
            <a:pPr eaLnBrk="1" hangingPunct="1">
              <a:buNone/>
            </a:pPr>
            <a:r>
              <a:rPr lang="en-US" altLang="en-US" sz="1800" dirty="0">
                <a:solidFill>
                  <a:srgbClr val="00007F"/>
                </a:solidFill>
                <a:latin typeface="Courier New" panose="02070309020205020404" pitchFamily="49" charset="0"/>
              </a:rPr>
              <a:t>for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 dirty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&lt;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 sz="1800" b="0" dirty="0">
                <a:solidFill>
                  <a:srgbClr val="000000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++)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r>
              <a:rPr lang="en-US" altLang="en-US" sz="1800" b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800" b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 dirty="0">
                <a:solidFill>
                  <a:srgbClr val="000000"/>
                </a:solidFill>
                <a:latin typeface="Courier New" panose="02070309020205020404" pitchFamily="49" charset="0"/>
              </a:rPr>
              <a:t>i+10</a:t>
            </a:r>
            <a:r>
              <a:rPr lang="en-US" altLang="en-US" sz="1800" dirty="0">
                <a:solidFill>
                  <a:srgbClr val="000000"/>
                </a:solidFill>
                <a:latin typeface="Courier New" panose="02070309020205020404" pitchFamily="49" charset="0"/>
              </a:rPr>
              <a:t>;}</a:t>
            </a:r>
          </a:p>
        </p:txBody>
      </p:sp>
      <p:sp>
        <p:nvSpPr>
          <p:cNvPr id="535580" name="Line 28"/>
          <p:cNvSpPr>
            <a:spLocks noChangeShapeType="1"/>
          </p:cNvSpPr>
          <p:nvPr/>
        </p:nvSpPr>
        <p:spPr bwMode="auto">
          <a:xfrm flipH="1">
            <a:off x="6096000" y="4648200"/>
            <a:ext cx="23813" cy="175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5581" name="Text Box 29"/>
          <p:cNvSpPr txBox="1">
            <a:spLocks noChangeArrowheads="1"/>
          </p:cNvSpPr>
          <p:nvPr/>
        </p:nvSpPr>
        <p:spPr bwMode="auto">
          <a:xfrm rot="-5400000">
            <a:off x="4572794" y="4114006"/>
            <a:ext cx="2803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latin typeface="Courier New" panose="02070309020205020404" pitchFamily="49" charset="0"/>
              </a:rPr>
              <a:t>[9] </a:t>
            </a:r>
            <a:r>
              <a:rPr lang="en-US" altLang="en-US" sz="1800">
                <a:solidFill>
                  <a:srgbClr val="FF0000"/>
                </a:solidFill>
              </a:rPr>
              <a:t>(hodnota)</a:t>
            </a:r>
            <a:r>
              <a:rPr lang="en-US" altLang="en-US" sz="1800"/>
              <a:t> </a:t>
            </a:r>
          </a:p>
        </p:txBody>
      </p:sp>
      <p:sp>
        <p:nvSpPr>
          <p:cNvPr id="535582" name="Text Box 30"/>
          <p:cNvSpPr txBox="1">
            <a:spLocks noChangeArrowheads="1"/>
          </p:cNvSpPr>
          <p:nvPr/>
        </p:nvSpPr>
        <p:spPr bwMode="auto">
          <a:xfrm rot="-5400000">
            <a:off x="4899819" y="4290219"/>
            <a:ext cx="2940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rgbClr val="FF33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solidFill>
                  <a:srgbClr val="FF3300"/>
                </a:solidFill>
                <a:latin typeface="Courier New" panose="02070309020205020404" pitchFamily="49" charset="0"/>
              </a:rPr>
              <a:t>[10]</a:t>
            </a:r>
            <a:r>
              <a:rPr lang="en-US" altLang="en-US" sz="1800"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FF0000"/>
                </a:solidFill>
              </a:rPr>
              <a:t>(problem)</a:t>
            </a:r>
            <a:r>
              <a:rPr lang="en-US" altLang="en-US" sz="1800"/>
              <a:t> </a:t>
            </a:r>
          </a:p>
        </p:txBody>
      </p:sp>
      <p:sp>
        <p:nvSpPr>
          <p:cNvPr id="535583" name="Line 31"/>
          <p:cNvSpPr>
            <a:spLocks noChangeShapeType="1"/>
          </p:cNvSpPr>
          <p:nvPr/>
        </p:nvSpPr>
        <p:spPr bwMode="auto">
          <a:xfrm flipH="1">
            <a:off x="6477000" y="4648200"/>
            <a:ext cx="23813" cy="175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5557" grpId="0" animBg="1"/>
      <p:bldP spid="535558" grpId="0" animBg="1"/>
      <p:bldP spid="535559" grpId="0" animBg="1"/>
      <p:bldP spid="535560" grpId="0" animBg="1"/>
      <p:bldP spid="535561" grpId="0" animBg="1"/>
      <p:bldP spid="535562" grpId="0" animBg="1"/>
      <p:bldP spid="535563" grpId="0" animBg="1"/>
      <p:bldP spid="535564" grpId="0" animBg="1"/>
      <p:bldP spid="535565" grpId="0" animBg="1"/>
      <p:bldP spid="535566" grpId="0" animBg="1"/>
      <p:bldP spid="535568" grpId="0"/>
      <p:bldP spid="535572" grpId="0"/>
      <p:bldP spid="535576" grpId="0"/>
      <p:bldP spid="535581" grpId="0"/>
      <p:bldP spid="53558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Zjištění velikosti pole</a:t>
            </a:r>
            <a:endParaRPr lang="en-US" altLang="en-US"/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Jak zjistit, kolik prvků se nachází v poli?</a:t>
            </a:r>
          </a:p>
          <a:p>
            <a:pPr eaLnBrk="1" hangingPunct="1"/>
            <a:r>
              <a:rPr lang="cs-CZ" altLang="en-US" sz="2400"/>
              <a:t>Jak zjistit, kolik bajtů je potřeba na uložení pole?</a:t>
            </a:r>
          </a:p>
          <a:p>
            <a:pPr eaLnBrk="1" hangingPunct="1"/>
            <a:r>
              <a:rPr lang="cs-CZ" altLang="en-US" sz="2400"/>
              <a:t>Jazyk C obecně neuchovává velikost pole</a:t>
            </a:r>
          </a:p>
          <a:p>
            <a:pPr lvl="1" eaLnBrk="1" hangingPunct="1"/>
            <a:r>
              <a:rPr lang="cs-CZ" altLang="en-US" sz="2000"/>
              <a:t>Např. Java uchovává prostřednictvím </a:t>
            </a:r>
            <a:r>
              <a:rPr lang="cs-CZ" altLang="en-US" sz="2000" b="1">
                <a:latin typeface="Courier New" panose="02070309020205020404" pitchFamily="49" charset="0"/>
                <a:cs typeface="Courier New" panose="02070309020205020404" pitchFamily="49" charset="0"/>
              </a:rPr>
              <a:t>pole.length</a:t>
            </a:r>
          </a:p>
          <a:p>
            <a:pPr eaLnBrk="1" hangingPunct="1"/>
            <a:r>
              <a:rPr lang="cs-CZ" altLang="en-US" sz="2400"/>
              <a:t>Velikost pole si proto musíme pamatovat </a:t>
            </a:r>
          </a:p>
          <a:p>
            <a:pPr lvl="1" eaLnBrk="1" hangingPunct="1"/>
            <a:r>
              <a:rPr lang="cs-CZ" altLang="en-US" sz="2000"/>
              <a:t>Dodatečná proměnná</a:t>
            </a:r>
          </a:p>
          <a:p>
            <a:pPr eaLnBrk="1" hangingPunct="1"/>
            <a:r>
              <a:rPr lang="cs-CZ" altLang="en-US" sz="2400"/>
              <a:t>(V některých případech lze využít operátor </a:t>
            </a:r>
            <a:r>
              <a:rPr lang="cs-CZ" altLang="en-US" sz="2400" b="1">
                <a:latin typeface="Courier New" panose="02070309020205020404" pitchFamily="49" charset="0"/>
              </a:rPr>
              <a:t>sizeof)</a:t>
            </a:r>
          </a:p>
          <a:p>
            <a:pPr lvl="1" eaLnBrk="1" hangingPunct="1"/>
            <a:r>
              <a:rPr lang="cs-CZ" altLang="en-US" sz="2000"/>
              <a:t>Pozor, nefunguje u ukazatelů  - vrátí velikost ukazatele, ne pole</a:t>
            </a:r>
          </a:p>
          <a:p>
            <a:pPr lvl="1" eaLnBrk="1" hangingPunct="1"/>
            <a:r>
              <a:rPr lang="cs-CZ" altLang="en-US" sz="2000"/>
              <a:t>Pozor, funguje jen u pole deklarovaného s pevnou velikostí</a:t>
            </a:r>
          </a:p>
          <a:p>
            <a:pPr lvl="1" eaLnBrk="1" hangingPunct="1"/>
            <a:r>
              <a:rPr lang="cs-CZ" altLang="en-US" sz="2000"/>
              <a:t>Pozor, nefunguje u pole předaného do funkce</a:t>
            </a:r>
          </a:p>
          <a:p>
            <a:pPr lvl="1" eaLnBrk="1" hangingPunct="1"/>
            <a:r>
              <a:rPr lang="cs-CZ" altLang="en-US" sz="2000"/>
              <a:t>Nespoléhejte, pamatujte si velikost v separátní proměnné.</a:t>
            </a:r>
          </a:p>
          <a:p>
            <a:pPr eaLnBrk="1" hangingPunct="1"/>
            <a:endParaRPr lang="cs-CZ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Využití operátoru sizeof()</a:t>
            </a:r>
          </a:p>
        </p:txBody>
      </p:sp>
      <p:sp>
        <p:nvSpPr>
          <p:cNvPr id="4710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>
                <a:latin typeface="Courier New" panose="02070309020205020404" pitchFamily="49" charset="0"/>
              </a:rPr>
              <a:t>sizeof(pole)</a:t>
            </a:r>
          </a:p>
          <a:p>
            <a:pPr lvl="1" eaLnBrk="1" hangingPunct="1"/>
            <a:r>
              <a:rPr lang="cs-CZ" altLang="en-US"/>
              <a:t>velikost paměti obsazené polem v bajtech</a:t>
            </a:r>
          </a:p>
          <a:p>
            <a:pPr lvl="1" eaLnBrk="1" hangingPunct="1"/>
            <a:r>
              <a:rPr lang="cs-CZ" altLang="en-US"/>
              <a:t>funguje jen pro statická pole, jinak velikost ukazatele</a:t>
            </a:r>
          </a:p>
          <a:p>
            <a:pPr eaLnBrk="1" hangingPunct="1"/>
            <a:r>
              <a:rPr lang="cs-CZ" altLang="en-US">
                <a:latin typeface="Courier New" panose="02070309020205020404" pitchFamily="49" charset="0"/>
              </a:rPr>
              <a:t>sizeof(ukazatel)</a:t>
            </a:r>
          </a:p>
          <a:p>
            <a:pPr lvl="1" eaLnBrk="1" hangingPunct="1"/>
            <a:r>
              <a:rPr lang="cs-CZ" altLang="en-US"/>
              <a:t>velikost ukazatele (typicky 4 nebo 8 bajtů)</a:t>
            </a:r>
            <a:endParaRPr lang="en-US" altLang="en-US"/>
          </a:p>
          <a:p>
            <a:pPr eaLnBrk="1" hangingPunct="1"/>
            <a:r>
              <a:rPr lang="en-US" altLang="en-US"/>
              <a:t>Pozor, pole v C </a:t>
            </a:r>
            <a:r>
              <a:rPr lang="cs-CZ" altLang="en-US"/>
              <a:t>nehlídá meze</a:t>
            </a:r>
            <a:r>
              <a:rPr lang="en-US" altLang="en-US"/>
              <a:t>!</a:t>
            </a:r>
            <a:endParaRPr lang="cs-CZ" altLang="en-US"/>
          </a:p>
          <a:p>
            <a:pPr lvl="1" eaLnBrk="1" hangingPunct="1"/>
            <a:r>
              <a:rPr lang="cs-CZ" altLang="en-US"/>
              <a:t>čtení</a:t>
            </a:r>
            <a:r>
              <a:rPr lang="en-US" altLang="en-US"/>
              <a:t>/z</a:t>
            </a:r>
            <a:r>
              <a:rPr lang="cs-CZ" altLang="en-US"/>
              <a:t>á</a:t>
            </a:r>
            <a:r>
              <a:rPr lang="en-US" altLang="en-US"/>
              <a:t>pis mimo </a:t>
            </a:r>
            <a:r>
              <a:rPr lang="cs-CZ" altLang="en-US"/>
              <a:t>alokovanou paměť může způsobit pád nebo nežádoucí změnu jiných dat</a:t>
            </a:r>
            <a:endParaRPr lang="en-US" altLang="en-US"/>
          </a:p>
          <a:p>
            <a:pPr lvl="1" eaLnBrk="1" hangingPunct="1"/>
            <a:r>
              <a:rPr lang="en-US" altLang="en-US" sz="18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800">
                <a:solidFill>
                  <a:srgbClr val="007F7F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];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800">
                <a:solidFill>
                  <a:srgbClr val="007F7F"/>
                </a:solidFill>
                <a:latin typeface="Courier New" panose="02070309020205020404" pitchFamily="49" charset="0"/>
              </a:rPr>
              <a:t>100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7F00"/>
                </a:solidFill>
                <a:latin typeface="Courier New" panose="02070309020205020404" pitchFamily="49" charset="0"/>
              </a:rPr>
              <a:t>// runtime exception</a:t>
            </a:r>
            <a:endParaRPr lang="cs-CZ" altLang="en-US"/>
          </a:p>
        </p:txBody>
      </p:sp>
      <p:sp>
        <p:nvSpPr>
          <p:cNvPr id="48132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862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Pole</a:t>
            </a:r>
            <a:r>
              <a:rPr lang="en-US" altLang="en-US"/>
              <a:t> vs. hodnota</a:t>
            </a:r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Jaký je rozdíl mezi ukazatel</a:t>
            </a:r>
            <a:r>
              <a:rPr lang="en-US" altLang="en-US"/>
              <a:t>em</a:t>
            </a:r>
            <a:r>
              <a:rPr lang="cs-CZ" altLang="en-US"/>
              <a:t> na místo v paměti obsahující</a:t>
            </a:r>
            <a:r>
              <a:rPr lang="en-US" altLang="en-US"/>
              <a:t>m</a:t>
            </a:r>
            <a:r>
              <a:rPr lang="cs-CZ" altLang="en-US"/>
              <a:t> hodnotu typu integer a proměnnou typu pole integerů?</a:t>
            </a:r>
          </a:p>
          <a:p>
            <a:pPr lvl="1" eaLnBrk="1" hangingPunct="1"/>
            <a:r>
              <a:rPr lang="en-US" altLang="en-US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>
                <a:solidFill>
                  <a:srgbClr val="000000"/>
                </a:solidFill>
                <a:latin typeface="Courier New" panose="02070309020205020404" pitchFamily="49" charset="0"/>
              </a:rPr>
              <a:t>my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>
                <a:solidFill>
                  <a:srgbClr val="007F7F"/>
                </a:solidFill>
                <a:latin typeface="Courier New" panose="02070309020205020404" pitchFamily="49" charset="0"/>
              </a:rPr>
              <a:t>-213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altLang="en-US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</a:rPr>
              <a:t>pMyInt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cs-CZ" altLang="en-US">
                <a:solidFill>
                  <a:srgbClr val="000000"/>
                </a:solidFill>
                <a:latin typeface="Courier New" panose="02070309020205020404" pitchFamily="49" charset="0"/>
              </a:rPr>
              <a:t>my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altLang="en-US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</a:rPr>
              <a:t>myIntArray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>
                <a:solidFill>
                  <a:srgbClr val="007F7F"/>
                </a:solidFill>
                <a:latin typeface="Courier New" panose="02070309020205020404" pitchFamily="49" charset="0"/>
              </a:rPr>
              <a:t>100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  <a:endParaRPr lang="en-US" altLang="en-US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cs-CZ" altLang="en-US"/>
              <a:t>Jméno pole bez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</a:rPr>
              <a:t>[]</a:t>
            </a:r>
            <a:r>
              <a:rPr lang="en-US" altLang="en-US"/>
              <a:t> vrac</a:t>
            </a:r>
            <a:r>
              <a:rPr lang="cs-CZ" altLang="en-US"/>
              <a:t>í adresu na začátek pole</a:t>
            </a:r>
          </a:p>
          <a:p>
            <a:pPr eaLnBrk="1" hangingPunct="1"/>
            <a:r>
              <a:rPr lang="cs-CZ" altLang="en-US"/>
              <a:t>Co vrací </a:t>
            </a:r>
            <a:r>
              <a:rPr lang="en-US" altLang="en-US">
                <a:latin typeface="Courier New" panose="02070309020205020404" pitchFamily="49" charset="0"/>
              </a:rPr>
              <a:t>&amp;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</a:rPr>
              <a:t>myIntArray </a:t>
            </a:r>
            <a:r>
              <a:rPr lang="en-US" altLang="en-US">
                <a:solidFill>
                  <a:srgbClr val="000000"/>
                </a:solidFill>
              </a:rPr>
              <a:t>?</a:t>
            </a:r>
          </a:p>
          <a:p>
            <a:pPr lvl="1" eaLnBrk="1" hangingPunct="1"/>
            <a:r>
              <a:rPr lang="cs-CZ" altLang="en-US">
                <a:solidFill>
                  <a:srgbClr val="000000"/>
                </a:solidFill>
              </a:rPr>
              <a:t>Ověřte si samostatně ve vlastním kódu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>
                <a:latin typeface="+mn-lt"/>
                <a:cs typeface="Courier New" pitchFamily="49" charset="0"/>
              </a:rPr>
              <a:t>Jaktože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&amp;</a:t>
            </a:r>
            <a:r>
              <a:rPr lang="cs-CZ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rray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== </a:t>
            </a:r>
            <a:r>
              <a:rPr lang="cs-CZ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rray</a:t>
            </a:r>
            <a:r>
              <a:rPr lang="cs-CZ" dirty="0">
                <a:latin typeface="Courier New" pitchFamily="49" charset="0"/>
                <a:cs typeface="Courier New" pitchFamily="49" charset="0"/>
              </a:rPr>
              <a:t>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altLang="en-US" sz="18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endParaRPr lang="cs-CZ" altLang="en-US" sz="18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endParaRPr lang="cs-CZ" altLang="en-US" sz="18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endParaRPr lang="cs-CZ" altLang="en-US" sz="18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endParaRPr lang="cs-CZ" altLang="en-US" sz="18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endParaRPr lang="cs-CZ" altLang="en-US" sz="1800">
              <a:cs typeface="Courier New" panose="02070309020205020404" pitchFamily="49" charset="0"/>
            </a:endParaRPr>
          </a:p>
          <a:p>
            <a:pPr eaLnBrk="1" hangingPunct="1"/>
            <a:endParaRPr lang="cs-CZ" altLang="en-US" sz="1800">
              <a:cs typeface="Courier New" panose="02070309020205020404" pitchFamily="49" charset="0"/>
            </a:endParaRPr>
          </a:p>
          <a:p>
            <a:pPr eaLnBrk="1" hangingPunct="1"/>
            <a:endParaRPr lang="cs-CZ" altLang="en-US" sz="1800">
              <a:cs typeface="Courier New" panose="02070309020205020404" pitchFamily="49" charset="0"/>
            </a:endParaRPr>
          </a:p>
          <a:p>
            <a:pPr eaLnBrk="1" hangingPunct="1"/>
            <a:endParaRPr lang="cs-CZ" altLang="en-US" sz="1800">
              <a:cs typeface="Courier New" panose="02070309020205020404" pitchFamily="49" charset="0"/>
            </a:endParaRPr>
          </a:p>
          <a:p>
            <a:pPr eaLnBrk="1" hangingPunct="1"/>
            <a:endParaRPr lang="cs-CZ" altLang="en-US" sz="1800">
              <a:cs typeface="Courier New" panose="02070309020205020404" pitchFamily="49" charset="0"/>
            </a:endParaRPr>
          </a:p>
          <a:p>
            <a:pPr eaLnBrk="1" hangingPunct="1"/>
            <a:r>
              <a:rPr lang="cs-CZ" altLang="en-US" sz="1800">
                <a:cs typeface="Courier New" panose="02070309020205020404" pitchFamily="49" charset="0"/>
              </a:rPr>
              <a:t>Jméno pole </a:t>
            </a:r>
            <a:r>
              <a:rPr lang="en-GB" altLang="en-US" sz="1800" b="1">
                <a:solidFill>
                  <a:srgbClr val="000000"/>
                </a:solidFill>
                <a:latin typeface="Courier New" panose="02070309020205020404" pitchFamily="49" charset="0"/>
                <a:cs typeface="Calibri" panose="020F0502020204030204" pitchFamily="34" charset="0"/>
              </a:rPr>
              <a:t>array</a:t>
            </a:r>
            <a:r>
              <a:rPr lang="cs-CZ" altLang="en-US" sz="1800" b="1">
                <a:solidFill>
                  <a:srgbClr val="000000"/>
                </a:solidFill>
                <a:latin typeface="Courier New" panose="02070309020205020404" pitchFamily="49" charset="0"/>
                <a:cs typeface="Calibri" panose="020F0502020204030204" pitchFamily="34" charset="0"/>
              </a:rPr>
              <a:t> </a:t>
            </a:r>
            <a:r>
              <a:rPr lang="cs-CZ" altLang="en-US" sz="1800">
                <a:solidFill>
                  <a:srgbClr val="000000"/>
                </a:solidFill>
                <a:cs typeface="Calibri" panose="020F0502020204030204" pitchFamily="34" charset="0"/>
              </a:rPr>
              <a:t>se obvykle vyhodnotí na adresu prvního prvku pole (závisí na překladač</a:t>
            </a:r>
            <a:r>
              <a:rPr lang="en-GB" altLang="en-US" sz="1800">
                <a:solidFill>
                  <a:srgbClr val="000000"/>
                </a:solidFill>
                <a:cs typeface="Calibri" panose="020F0502020204030204" pitchFamily="34" charset="0"/>
              </a:rPr>
              <a:t>i</a:t>
            </a:r>
            <a:r>
              <a:rPr lang="cs-CZ" altLang="en-US" sz="1800">
                <a:solidFill>
                  <a:srgbClr val="000000"/>
                </a:solidFill>
                <a:cs typeface="Calibri" panose="020F0502020204030204" pitchFamily="34" charset="0"/>
              </a:rPr>
              <a:t>)</a:t>
            </a:r>
          </a:p>
          <a:p>
            <a:pPr lvl="1" eaLnBrk="1" hangingPunct="1"/>
            <a:r>
              <a:rPr lang="en-US" altLang="en-US" sz="1600" b="1"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cs-CZ" altLang="en-US" sz="1600" b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altLang="en-US" sz="1600" b="1">
                <a:latin typeface="Courier New" panose="02070309020205020404" pitchFamily="49" charset="0"/>
                <a:cs typeface="Courier New" panose="02070309020205020404" pitchFamily="49" charset="0"/>
              </a:rPr>
              <a:t>rray == </a:t>
            </a:r>
            <a:r>
              <a:rPr lang="cs-CZ" altLang="en-US" sz="1600" b="1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altLang="en-US" sz="1600" b="1">
                <a:latin typeface="Courier New" panose="02070309020205020404" pitchFamily="49" charset="0"/>
                <a:cs typeface="Courier New" panose="02070309020205020404" pitchFamily="49" charset="0"/>
              </a:rPr>
              <a:t>rray</a:t>
            </a:r>
            <a:endParaRPr lang="cs-CZ" altLang="en-US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/>
            <a:r>
              <a:rPr lang="cs-CZ" altLang="en-US" sz="1600" b="1">
                <a:latin typeface="Courier New" panose="02070309020205020404" pitchFamily="49" charset="0"/>
                <a:cs typeface="Courier New" panose="02070309020205020404" pitchFamily="49" charset="0"/>
              </a:rPr>
              <a:t>Ale </a:t>
            </a:r>
            <a:r>
              <a:rPr lang="en-GB" altLang="en-US" sz="1600" b="1">
                <a:latin typeface="Courier New" panose="02070309020205020404" pitchFamily="49" charset="0"/>
                <a:cs typeface="Courier New" panose="02070309020205020404" pitchFamily="49" charset="0"/>
              </a:rPr>
              <a:t>array+1 != &amp;array+1 </a:t>
            </a:r>
            <a:r>
              <a:rPr lang="en-GB" altLang="en-US" sz="1600"/>
              <a:t>(</a:t>
            </a:r>
            <a:r>
              <a:rPr lang="cs-CZ" altLang="en-US" sz="1600"/>
              <a:t>pokud </a:t>
            </a:r>
            <a:r>
              <a:rPr lang="en-GB" altLang="en-US" sz="1600"/>
              <a:t>je </a:t>
            </a:r>
            <a:r>
              <a:rPr lang="cs-CZ" altLang="en-US" sz="1600"/>
              <a:t>pole delší jak jeden element</a:t>
            </a:r>
            <a:r>
              <a:rPr lang="en-GB" altLang="en-US" sz="1600"/>
              <a:t>)</a:t>
            </a:r>
            <a:endParaRPr lang="cs-CZ" altLang="en-US" sz="1600" b="1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eaLnBrk="1" hangingPunct="1"/>
            <a:r>
              <a:rPr lang="cs-CZ" altLang="en-US" sz="1800">
                <a:solidFill>
                  <a:srgbClr val="000000"/>
                </a:solidFill>
                <a:cs typeface="Calibri" panose="020F0502020204030204" pitchFamily="34" charset="0"/>
                <a:hlinkClick r:id="rId2"/>
              </a:rPr>
              <a:t>http://stackoverflow.com/questions/2528318/c-how-come-an-arrays-address-is-equal-to-its-value</a:t>
            </a:r>
            <a:endParaRPr lang="en-GB" altLang="en-US" sz="1800"/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0181" name="TextBox 5"/>
          <p:cNvSpPr txBox="1">
            <a:spLocks noChangeArrowheads="1"/>
          </p:cNvSpPr>
          <p:nvPr/>
        </p:nvSpPr>
        <p:spPr bwMode="auto">
          <a:xfrm>
            <a:off x="685800" y="1141413"/>
            <a:ext cx="6257925" cy="34909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main()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7F"/>
                </a:solidFill>
                <a:latin typeface="Courier New" panose="02070309020205020404" pitchFamily="49" charset="0"/>
              </a:rPr>
              <a:t>char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array[</a:t>
            </a:r>
            <a:r>
              <a:rPr lang="en-GB" altLang="en-US" sz="1200">
                <a:solidFill>
                  <a:srgbClr val="007F7F"/>
                </a:solidFill>
                <a:latin typeface="Courier New" panose="02070309020205020404" pitchFamily="49" charset="0"/>
              </a:rPr>
              <a:t>10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7F"/>
                </a:solidFill>
                <a:latin typeface="Courier New" panose="02070309020205020404" pitchFamily="49" charset="0"/>
              </a:rPr>
              <a:t>char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array2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 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printf(</a:t>
            </a:r>
            <a:r>
              <a:rPr lang="en-GB" altLang="en-US" sz="1200">
                <a:solidFill>
                  <a:srgbClr val="7F007F"/>
                </a:solidFill>
                <a:latin typeface="Courier New" panose="02070309020205020404" pitchFamily="49" charset="0"/>
              </a:rPr>
              <a:t>"array=%p\n"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array);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printf(</a:t>
            </a:r>
            <a:r>
              <a:rPr lang="en-GB" altLang="en-US" sz="1200">
                <a:solidFill>
                  <a:srgbClr val="7F007F"/>
                </a:solidFill>
                <a:latin typeface="Courier New" panose="02070309020205020404" pitchFamily="49" charset="0"/>
              </a:rPr>
              <a:t>"&amp;array=%p\n"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&amp;array);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printf(</a:t>
            </a:r>
            <a:r>
              <a:rPr lang="en-GB" altLang="en-US" sz="1200">
                <a:solidFill>
                  <a:srgbClr val="7F007F"/>
                </a:solidFill>
                <a:latin typeface="Courier New" panose="02070309020205020404" pitchFamily="49" charset="0"/>
              </a:rPr>
              <a:t>"array2=%p\n"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array2);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printf(</a:t>
            </a:r>
            <a:r>
              <a:rPr lang="en-GB" altLang="en-US" sz="1200">
                <a:solidFill>
                  <a:srgbClr val="7F007F"/>
                </a:solidFill>
                <a:latin typeface="Courier New" panose="02070309020205020404" pitchFamily="49" charset="0"/>
              </a:rPr>
              <a:t>"&amp;array2=%p\n"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&amp;array2);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array2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array;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printf(</a:t>
            </a:r>
            <a:r>
              <a:rPr lang="en-GB" altLang="en-US" sz="1200">
                <a:solidFill>
                  <a:srgbClr val="7F007F"/>
                </a:solidFill>
                <a:latin typeface="Courier New" panose="02070309020205020404" pitchFamily="49" charset="0"/>
              </a:rPr>
              <a:t>"array2=%p\n"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array2);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printf(</a:t>
            </a:r>
            <a:r>
              <a:rPr lang="en-GB" altLang="en-US" sz="1200">
                <a:solidFill>
                  <a:srgbClr val="7F007F"/>
                </a:solidFill>
                <a:latin typeface="Courier New" panose="02070309020205020404" pitchFamily="49" charset="0"/>
              </a:rPr>
              <a:t>"&amp;array2=%p\n"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&amp;array2);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 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printf(</a:t>
            </a:r>
            <a:r>
              <a:rPr lang="en-GB" altLang="en-US" sz="1200">
                <a:solidFill>
                  <a:srgbClr val="7F007F"/>
                </a:solidFill>
                <a:latin typeface="Courier New" panose="02070309020205020404" pitchFamily="49" charset="0"/>
              </a:rPr>
              <a:t>"tmp=%p, %d\n"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array+</a:t>
            </a:r>
            <a:r>
              <a:rPr lang="en-GB" altLang="en-US" sz="120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100">
                <a:solidFill>
                  <a:srgbClr val="007F00"/>
                </a:solidFill>
                <a:latin typeface="Courier New" panose="02070309020205020404" pitchFamily="49" charset="0"/>
              </a:rPr>
              <a:t>// address of second element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printf(</a:t>
            </a:r>
            <a:r>
              <a:rPr lang="en-GB" altLang="en-US" sz="1200">
                <a:solidFill>
                  <a:srgbClr val="7F007F"/>
                </a:solidFill>
                <a:latin typeface="Courier New" panose="02070309020205020404" pitchFamily="49" charset="0"/>
              </a:rPr>
              <a:t>"tmp=%p, %d\n"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&amp;array+</a:t>
            </a:r>
            <a:r>
              <a:rPr lang="en-GB" altLang="en-US" sz="120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r>
              <a:rPr lang="en-GB" altLang="en-US" sz="1100">
                <a:solidFill>
                  <a:srgbClr val="007F00"/>
                </a:solidFill>
                <a:latin typeface="Courier New" panose="02070309020205020404" pitchFamily="49" charset="0"/>
              </a:rPr>
              <a:t>// == array + sizeof(char) * 10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GB" altLang="en-US" sz="12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GB" altLang="en-US" sz="12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z="120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GB" altLang="en-US" sz="1600">
              <a:latin typeface="Courier New" panose="02070309020205020404" pitchFamily="49" charset="0"/>
            </a:endParaRP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GB" altLang="en-US" sz="1600">
              <a:latin typeface="Courier New" panose="02070309020205020404" pitchFamily="49" charset="0"/>
            </a:endParaRPr>
          </a:p>
        </p:txBody>
      </p:sp>
      <p:sp>
        <p:nvSpPr>
          <p:cNvPr id="50182" name="TextBox 6"/>
          <p:cNvSpPr txBox="1">
            <a:spLocks noChangeArrowheads="1"/>
          </p:cNvSpPr>
          <p:nvPr/>
        </p:nvSpPr>
        <p:spPr bwMode="auto">
          <a:xfrm>
            <a:off x="4419600" y="1981200"/>
            <a:ext cx="2117725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b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</a:t>
            </a:r>
            <a:r>
              <a:rPr lang="en-GB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</a:t>
            </a:r>
            <a:r>
              <a:rPr lang="en-GB" altLang="en-US" sz="1400" b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0028FF18</a:t>
            </a:r>
            <a:endParaRPr lang="en-GB" altLang="en-US" sz="1400" b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GB" altLang="en-US" sz="1400" b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</a:t>
            </a:r>
            <a:r>
              <a:rPr lang="en-GB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</a:t>
            </a:r>
            <a:r>
              <a:rPr lang="en-GB" altLang="en-US" sz="1400" b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0028FF18</a:t>
            </a:r>
            <a:endParaRPr lang="en-GB" altLang="en-US" sz="1400" b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b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array2</a:t>
            </a:r>
            <a:r>
              <a:rPr lang="en-GB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</a:t>
            </a:r>
            <a:r>
              <a:rPr lang="en-GB" altLang="en-US" sz="1400" b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00000000</a:t>
            </a:r>
            <a:endParaRPr lang="en-GB" altLang="en-US" sz="1400" b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GB" altLang="en-US" sz="1400" b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array2</a:t>
            </a:r>
            <a:r>
              <a:rPr lang="en-GB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</a:t>
            </a:r>
            <a:r>
              <a:rPr lang="en-GB" altLang="en-US" sz="1400" b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0028FF14</a:t>
            </a:r>
            <a:endParaRPr lang="en-GB" altLang="en-US" sz="1400" b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400" b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b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array2</a:t>
            </a:r>
            <a:r>
              <a:rPr lang="en-GB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</a:t>
            </a:r>
            <a:r>
              <a:rPr lang="en-GB" altLang="en-US" sz="1400" b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0028FF18</a:t>
            </a:r>
            <a:endParaRPr lang="en-GB" altLang="en-US" sz="1400" b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GB" altLang="en-US" sz="1400" b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array2</a:t>
            </a:r>
            <a:r>
              <a:rPr lang="en-GB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altLang="en-US" sz="140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</a:t>
            </a:r>
            <a:r>
              <a:rPr lang="en-GB" altLang="en-US" sz="1400" b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0028FF14</a:t>
            </a:r>
            <a:endParaRPr lang="en-GB" altLang="en-US" sz="1400" b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57438"/>
            <a:ext cx="7772400" cy="1016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Práce s poli</a:t>
            </a:r>
            <a:br>
              <a:rPr lang="cs-CZ" altLang="en-US">
                <a:solidFill>
                  <a:schemeClr val="bg2"/>
                </a:solidFill>
              </a:rPr>
            </a:br>
            <a:endParaRPr lang="en-US" alt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Jednorozměrné pole</a:t>
            </a:r>
            <a:endParaRPr lang="en-US" altLang="en-US"/>
          </a:p>
        </p:txBody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Jednorozměrné pole lze implementovat pomocí ukazatele na souvislou oblast v paměti</a:t>
            </a:r>
          </a:p>
          <a:p>
            <a:pPr lvl="1" eaLnBrk="1" hangingPunct="1"/>
            <a:r>
              <a:rPr lang="en-US" altLang="en-US" sz="20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2000">
                <a:solidFill>
                  <a:srgbClr val="007F7F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  <a:endParaRPr lang="cs-CZ" altLang="en-US" sz="2000"/>
          </a:p>
          <a:p>
            <a:pPr eaLnBrk="1" hangingPunct="1"/>
            <a:r>
              <a:rPr lang="cs-CZ" altLang="en-US" sz="2400"/>
              <a:t>Jednotlivé prvky pole jsou v paměti za sebou</a:t>
            </a:r>
          </a:p>
          <a:p>
            <a:pPr eaLnBrk="1" hangingPunct="1"/>
            <a:r>
              <a:rPr lang="cs-CZ" altLang="en-US" sz="2400"/>
              <a:t>Proměnná typu pole obsahuje adresu prvního prvku pole</a:t>
            </a:r>
          </a:p>
          <a:p>
            <a:pPr lvl="1" eaLnBrk="1" hangingPunct="1"/>
            <a:r>
              <a:rPr lang="en-US" altLang="en-US" sz="20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cs-CZ" altLang="en-US" sz="2000" b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altLang="en-US" sz="20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en-US" altLang="en-US" sz="20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200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2000" b="1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  <a:endParaRPr lang="en-US" altLang="en-US" sz="2000">
              <a:latin typeface="Courier New" panose="02070309020205020404" pitchFamily="49" charset="0"/>
            </a:endParaRPr>
          </a:p>
          <a:p>
            <a:pPr eaLnBrk="1" hangingPunct="1"/>
            <a:r>
              <a:rPr lang="cs-CZ" altLang="en-US" sz="2400"/>
              <a:t>Indexuje se od 0</a:t>
            </a:r>
          </a:p>
          <a:p>
            <a:pPr lvl="1" eaLnBrk="1" hangingPunct="1"/>
            <a:r>
              <a:rPr lang="en-US" altLang="en-US" sz="2000"/>
              <a:t>n-t</a:t>
            </a:r>
            <a:r>
              <a:rPr lang="cs-CZ" altLang="en-US" sz="2000"/>
              <a:t>ý prvek je na pozici </a:t>
            </a:r>
            <a:r>
              <a:rPr lang="en-US" altLang="en-US" sz="2000" b="1">
                <a:latin typeface="Courier New" panose="02070309020205020404" pitchFamily="49" charset="0"/>
              </a:rPr>
              <a:t>[n-1]</a:t>
            </a:r>
          </a:p>
          <a:p>
            <a:pPr eaLnBrk="1" hangingPunct="1"/>
            <a:r>
              <a:rPr lang="en-US" altLang="en-US" sz="2400"/>
              <a:t>Pole v C </a:t>
            </a:r>
            <a:r>
              <a:rPr lang="cs-CZ" altLang="en-US" sz="2400">
                <a:solidFill>
                  <a:srgbClr val="FF3300"/>
                </a:solidFill>
              </a:rPr>
              <a:t>nehlídá</a:t>
            </a:r>
            <a:r>
              <a:rPr lang="cs-CZ" altLang="en-US" sz="2400"/>
              <a:t> přímo meze při přístupu</a:t>
            </a:r>
            <a:r>
              <a:rPr lang="en-US" altLang="en-US" sz="2400"/>
              <a:t>!</a:t>
            </a:r>
            <a:endParaRPr lang="cs-CZ" altLang="en-US" sz="2400"/>
          </a:p>
          <a:p>
            <a:pPr lvl="1" eaLnBrk="1" hangingPunct="1"/>
            <a:r>
              <a:rPr lang="en-US" altLang="en-US" sz="16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600">
                <a:solidFill>
                  <a:srgbClr val="007F7F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];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600">
                <a:solidFill>
                  <a:srgbClr val="007F7F"/>
                </a:solidFill>
                <a:latin typeface="Courier New" panose="02070309020205020404" pitchFamily="49" charset="0"/>
              </a:rPr>
              <a:t>100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6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6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endParaRPr lang="cs-CZ" altLang="en-US" sz="160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lvl="1" eaLnBrk="1" hangingPunct="1"/>
            <a:r>
              <a:rPr lang="cs-CZ" altLang="en-US" sz="1800"/>
              <a:t>pro kompilátor OK, může nastat výjimka při běhu (ale nemusí</a:t>
            </a:r>
            <a:r>
              <a:rPr lang="en-US" altLang="en-US" sz="1800"/>
              <a:t>!</a:t>
            </a:r>
            <a:r>
              <a:rPr lang="cs-CZ" altLang="en-US" sz="1800"/>
              <a:t>)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Jednorozměrné pole</a:t>
            </a:r>
            <a:r>
              <a:rPr lang="en-US" altLang="en-US"/>
              <a:t> – </a:t>
            </a:r>
            <a:r>
              <a:rPr lang="cs-CZ" altLang="en-US"/>
              <a:t>proměnná délka</a:t>
            </a:r>
            <a:endParaRPr lang="en-US" altLang="en-US"/>
          </a:p>
        </p:txBody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/>
              <a:t>Dynamická alokace – bude probíráno později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proměnná typu ukazatel </a:t>
            </a:r>
            <a:r>
              <a:rPr lang="en-US" altLang="en-US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cs-CZ" altLang="en-US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místo na pole alokujeme (a odebíráme) pomocí speciálních funkcí na </a:t>
            </a:r>
            <a:r>
              <a:rPr lang="cs-CZ" altLang="en-US">
                <a:solidFill>
                  <a:schemeClr val="accent2"/>
                </a:solidFill>
              </a:rPr>
              <a:t>haldě</a:t>
            </a:r>
            <a:endParaRPr lang="en-US" altLang="en-US">
              <a:solidFill>
                <a:schemeClr val="accent2"/>
              </a:solidFill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</a:rPr>
              <a:t>malloc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(),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</a:rPr>
              <a:t>free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endParaRPr lang="en-US" altLang="en-US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Deklarace pole s variabilní délkou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variable length array (VLA)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až od C99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alokuje se na </a:t>
            </a:r>
            <a:r>
              <a:rPr lang="cs-CZ" altLang="en-US">
                <a:solidFill>
                  <a:schemeClr val="accent2"/>
                </a:solidFill>
              </a:rPr>
              <a:t>zásobníku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není nutné se starat o uvolnění (lokální proměnná)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nedoporučuje se pro příliš velká pole (použít haldu)</a:t>
            </a:r>
            <a:endParaRPr lang="en-US" altLang="en-US"/>
          </a:p>
        </p:txBody>
      </p:sp>
      <p:sp>
        <p:nvSpPr>
          <p:cNvPr id="540676" name="Text Box 4"/>
          <p:cNvSpPr txBox="1">
            <a:spLocks noChangeArrowheads="1"/>
          </p:cNvSpPr>
          <p:nvPr/>
        </p:nvSpPr>
        <p:spPr bwMode="auto">
          <a:xfrm>
            <a:off x="5181600" y="3962400"/>
            <a:ext cx="3738563" cy="1079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arraySize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20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scanf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 b="0">
                <a:solidFill>
                  <a:srgbClr val="7F007F"/>
                </a:solidFill>
                <a:latin typeface="Courier New" panose="02070309020205020404" pitchFamily="49" charset="0"/>
              </a:rPr>
              <a:t>"%d"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arraySize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cs-CZ" altLang="en-US" sz="1600" b="0">
              <a:solidFill>
                <a:srgbClr val="007F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arrayLocal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arraySize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arrayLocal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9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067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Ukazatelová aritmetika</a:t>
            </a:r>
            <a:endParaRPr lang="en-US" altLang="en-US"/>
          </a:p>
        </p:txBody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>
                <a:solidFill>
                  <a:srgbClr val="000000"/>
                </a:solidFill>
              </a:rPr>
              <a:t>Aritmetické operátory prováděné nad ukazateli</a:t>
            </a:r>
          </a:p>
          <a:p>
            <a:pPr eaLnBrk="1" hangingPunct="1"/>
            <a:r>
              <a:rPr lang="cs-CZ" altLang="en-US">
                <a:solidFill>
                  <a:srgbClr val="000000"/>
                </a:solidFill>
              </a:rPr>
              <a:t>Využívá se faktu, že </a:t>
            </a:r>
            <a:r>
              <a:rPr lang="cs-CZ" altLang="en-US">
                <a:solidFill>
                  <a:srgbClr val="000000"/>
                </a:solidFill>
                <a:latin typeface="Courier New" panose="02070309020205020404" pitchFamily="49" charset="0"/>
              </a:rPr>
              <a:t>a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</a:rPr>
              <a:t>rray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cs-CZ" altLang="en-US">
                <a:solidFill>
                  <a:srgbClr val="007F7F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</a:rPr>
              <a:t>je</a:t>
            </a:r>
            <a:r>
              <a:rPr lang="en-US" altLang="en-US">
                <a:solidFill>
                  <a:srgbClr val="808080"/>
                </a:solidFill>
              </a:rPr>
              <a:t> </a:t>
            </a:r>
            <a:r>
              <a:rPr lang="cs-CZ" altLang="en-US">
                <a:solidFill>
                  <a:srgbClr val="000000"/>
                </a:solidFill>
              </a:rPr>
              <a:t>definováno jako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*(</a:t>
            </a:r>
            <a:r>
              <a:rPr lang="cs-CZ" altLang="en-US">
                <a:solidFill>
                  <a:srgbClr val="000000"/>
                </a:solidFill>
                <a:latin typeface="Courier New" panose="02070309020205020404" pitchFamily="49" charset="0"/>
              </a:rPr>
              <a:t>a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</a:rPr>
              <a:t>rray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+</a:t>
            </a:r>
            <a:r>
              <a:rPr lang="en-US" altLang="en-US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>
                <a:solidFill>
                  <a:srgbClr val="007F7F"/>
                </a:solidFill>
                <a:latin typeface="Courier New" panose="02070309020205020404" pitchFamily="49" charset="0"/>
              </a:rPr>
              <a:t>X</a:t>
            </a:r>
            <a:r>
              <a:rPr lang="en-US" altLang="en-US" b="1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endParaRPr lang="cs-CZ" altLang="en-US" b="1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cs-CZ" altLang="en-US">
                <a:solidFill>
                  <a:srgbClr val="000000"/>
                </a:solidFill>
              </a:rPr>
              <a:t>Operátor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</a:rPr>
              <a:t>+</a:t>
            </a:r>
            <a:r>
              <a:rPr lang="en-US" altLang="en-US">
                <a:solidFill>
                  <a:srgbClr val="000000"/>
                </a:solidFill>
              </a:rPr>
              <a:t> </a:t>
            </a:r>
            <a:r>
              <a:rPr lang="cs-CZ" altLang="en-US">
                <a:solidFill>
                  <a:srgbClr val="000000"/>
                </a:solidFill>
              </a:rPr>
              <a:t>přičítá k adrese na úrovni prvků pole</a:t>
            </a:r>
          </a:p>
          <a:p>
            <a:pPr lvl="1" eaLnBrk="1" hangingPunct="1"/>
            <a:r>
              <a:rPr lang="cs-CZ" altLang="en-US">
                <a:solidFill>
                  <a:srgbClr val="000000"/>
                </a:solidFill>
              </a:rPr>
              <a:t>nikoli na úrovni bajtů!</a:t>
            </a:r>
          </a:p>
          <a:p>
            <a:pPr lvl="1" eaLnBrk="1" hangingPunct="1"/>
            <a:r>
              <a:rPr lang="cs-CZ" altLang="en-US">
                <a:solidFill>
                  <a:srgbClr val="000000"/>
                </a:solidFill>
              </a:rPr>
              <a:t>obdobně pro -, </a:t>
            </a:r>
            <a:r>
              <a:rPr lang="en-US" altLang="en-US">
                <a:solidFill>
                  <a:srgbClr val="000000"/>
                </a:solidFill>
              </a:rPr>
              <a:t>*, /, ++ ...  </a:t>
            </a:r>
            <a:endParaRPr lang="cs-CZ" altLang="en-US"/>
          </a:p>
          <a:p>
            <a:pPr eaLnBrk="1" hangingPunct="1"/>
            <a:r>
              <a:rPr lang="cs-CZ" altLang="en-US"/>
              <a:t>Adresu počátku pole lze přiřadit do ukazatele</a:t>
            </a:r>
            <a:endParaRPr lang="en-US" altLang="en-US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76600"/>
            <a:ext cx="9763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Funkce - definice</a:t>
            </a:r>
            <a:endParaRPr lang="en-US" altLang="en-US"/>
          </a:p>
        </p:txBody>
      </p:sp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 dirty="0"/>
              <a:t>Implementace těla funkce (kód)</a:t>
            </a:r>
          </a:p>
          <a:p>
            <a:pPr eaLnBrk="1" hangingPunct="1"/>
            <a:r>
              <a:rPr lang="en-US" altLang="en-US" sz="2400" dirty="0"/>
              <a:t>U</a:t>
            </a:r>
            <a:r>
              <a:rPr lang="cs-CZ" altLang="en-US" sz="2400" dirty="0"/>
              <a:t>zavřeno v bloku pomocí </a:t>
            </a:r>
            <a:r>
              <a:rPr lang="en-US" altLang="en-US" sz="2400" dirty="0"/>
              <a:t>{}</a:t>
            </a:r>
            <a:endParaRPr lang="cs-CZ" altLang="en-US" sz="2400" dirty="0"/>
          </a:p>
          <a:p>
            <a:pPr lvl="1" eaLnBrk="1" hangingPunct="1"/>
            <a:r>
              <a:rPr lang="cs-CZ" altLang="en-US" sz="2000" dirty="0"/>
              <a:t>pozor, lokální proměnné zanikají </a:t>
            </a:r>
          </a:p>
          <a:p>
            <a:pPr eaLnBrk="1" hangingPunct="1"/>
            <a:r>
              <a:rPr lang="en-US" altLang="en-US" sz="2400" dirty="0" err="1"/>
              <a:t>Funkce</a:t>
            </a:r>
            <a:r>
              <a:rPr lang="en-US" altLang="en-US" sz="2400" dirty="0"/>
              <a:t> </a:t>
            </a:r>
            <a:r>
              <a:rPr lang="cs-CZ" altLang="en-US" sz="2400" dirty="0"/>
              <a:t>končí provedením posledního příkazu</a:t>
            </a:r>
            <a:endParaRPr lang="en-US" altLang="en-US" sz="2400" dirty="0"/>
          </a:p>
          <a:p>
            <a:pPr lvl="1" eaLnBrk="1" hangingPunct="1"/>
            <a:r>
              <a:rPr lang="cs-CZ" altLang="en-US" sz="2000" dirty="0"/>
              <a:t>lze ukončit před koncem funkce příkazem </a:t>
            </a:r>
            <a:r>
              <a:rPr lang="cs-CZ" altLang="en-US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return</a:t>
            </a:r>
          </a:p>
          <a:p>
            <a:pPr lvl="1" eaLnBrk="1" hangingPunct="1"/>
            <a:r>
              <a:rPr lang="cs-CZ" altLang="en-US" sz="2000" dirty="0"/>
              <a:t>funkce vracející hodnotu musí volat </a:t>
            </a:r>
            <a:r>
              <a:rPr lang="cs-CZ" altLang="en-US" sz="18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return</a:t>
            </a:r>
            <a:r>
              <a:rPr lang="cs-CZ" altLang="en-US" sz="1800" b="1" dirty="0">
                <a:latin typeface="Courier New" panose="02070309020205020404" pitchFamily="49" charset="0"/>
              </a:rPr>
              <a:t> hodnota</a:t>
            </a:r>
            <a:r>
              <a:rPr lang="en-US" altLang="en-US" sz="1800" dirty="0"/>
              <a:t>;</a:t>
            </a:r>
          </a:p>
          <a:p>
            <a:pPr eaLnBrk="1" hangingPunct="1"/>
            <a:r>
              <a:rPr lang="cs-CZ" altLang="en-US" sz="2400" dirty="0"/>
              <a:t>Lze deklarovat a definovat zároveň</a:t>
            </a:r>
          </a:p>
          <a:p>
            <a:pPr eaLnBrk="1" hangingPunct="1"/>
            <a:endParaRPr lang="en-US" altLang="en-US" sz="2400" dirty="0"/>
          </a:p>
          <a:p>
            <a:pPr eaLnBrk="1" hangingPunct="1"/>
            <a:endParaRPr lang="en-US" altLang="en-US" sz="2400" dirty="0"/>
          </a:p>
        </p:txBody>
      </p:sp>
      <p:sp>
        <p:nvSpPr>
          <p:cNvPr id="513029" name="Text Box 5"/>
          <p:cNvSpPr txBox="1">
            <a:spLocks noChangeArrowheads="1"/>
          </p:cNvSpPr>
          <p:nvPr/>
        </p:nvSpPr>
        <p:spPr bwMode="auto">
          <a:xfrm>
            <a:off x="914400" y="4343400"/>
            <a:ext cx="7429500" cy="2298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f2c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r>
              <a:rPr lang="cs-CZ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 sz="1800">
                <a:solidFill>
                  <a:srgbClr val="00CC00"/>
                </a:solidFill>
                <a:latin typeface="Courier New" panose="02070309020205020404" pitchFamily="49" charset="0"/>
              </a:rPr>
              <a:t>// declaration only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rgbClr val="00CC00"/>
                </a:solidFill>
                <a:latin typeface="Courier New" panose="02070309020205020404" pitchFamily="49" charset="0"/>
              </a:rPr>
              <a:t>----</a:t>
            </a:r>
            <a:endParaRPr lang="en-US" altLang="en-US" sz="1800" b="0">
              <a:solidFill>
                <a:srgbClr val="00CC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f2c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r>
              <a:rPr lang="cs-CZ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cs-CZ" altLang="en-US" sz="1800">
                <a:solidFill>
                  <a:srgbClr val="00CC00"/>
                </a:solidFill>
                <a:latin typeface="Courier New" panose="02070309020205020404" pitchFamily="49" charset="0"/>
              </a:rPr>
              <a:t>// declaration only</a:t>
            </a:r>
            <a:endParaRPr lang="en-US" altLang="en-US" sz="1800" b="0">
              <a:solidFill>
                <a:srgbClr val="00CC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rgbClr val="00CC00"/>
                </a:solidFill>
                <a:latin typeface="Courier New" panose="02070309020205020404" pitchFamily="49" charset="0"/>
              </a:rPr>
              <a:t>----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f2c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r>
              <a:rPr lang="cs-CZ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 sz="1800">
                <a:solidFill>
                  <a:srgbClr val="00CC00"/>
                </a:solidFill>
                <a:latin typeface="Courier New" panose="02070309020205020404" pitchFamily="49" charset="0"/>
              </a:rPr>
              <a:t>// declaration and definition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5.0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/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9.0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32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      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celsius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Ukazatelov</a:t>
            </a:r>
            <a:r>
              <a:rPr lang="cs-CZ" altLang="en-US"/>
              <a:t>á</a:t>
            </a:r>
            <a:r>
              <a:rPr lang="en-US" altLang="en-US"/>
              <a:t> aritmetika - ilustrace</a:t>
            </a:r>
            <a:endParaRPr lang="en-US" altLang="en-US">
              <a:latin typeface="Courier New" panose="02070309020205020404" pitchFamily="49" charset="0"/>
            </a:endParaRP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endParaRPr lang="en-US" altLang="en-US" sz="1800" b="1">
              <a:solidFill>
                <a:srgbClr val="000000"/>
              </a:solidFill>
              <a:latin typeface="Courier New" panose="02070309020205020404" pitchFamily="49" charset="0"/>
            </a:endParaRPr>
          </a:p>
        </p:txBody>
      </p:sp>
      <p:sp>
        <p:nvSpPr>
          <p:cNvPr id="542724" name="Rectangle 4"/>
          <p:cNvSpPr>
            <a:spLocks noChangeArrowheads="1"/>
          </p:cNvSpPr>
          <p:nvPr/>
        </p:nvSpPr>
        <p:spPr bwMode="auto">
          <a:xfrm>
            <a:off x="838200" y="5562600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10</a:t>
            </a:r>
            <a:endParaRPr lang="en-US" altLang="en-US" sz="1800"/>
          </a:p>
        </p:txBody>
      </p:sp>
      <p:sp>
        <p:nvSpPr>
          <p:cNvPr id="542725" name="Rectangle 5"/>
          <p:cNvSpPr>
            <a:spLocks noChangeArrowheads="1"/>
          </p:cNvSpPr>
          <p:nvPr/>
        </p:nvSpPr>
        <p:spPr bwMode="auto">
          <a:xfrm>
            <a:off x="1371600" y="5562600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11</a:t>
            </a:r>
            <a:endParaRPr lang="en-US" altLang="en-US" sz="1800"/>
          </a:p>
        </p:txBody>
      </p:sp>
      <p:sp>
        <p:nvSpPr>
          <p:cNvPr id="542726" name="Rectangle 6"/>
          <p:cNvSpPr>
            <a:spLocks noChangeArrowheads="1"/>
          </p:cNvSpPr>
          <p:nvPr/>
        </p:nvSpPr>
        <p:spPr bwMode="auto">
          <a:xfrm>
            <a:off x="1905000" y="5562600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12</a:t>
            </a:r>
            <a:endParaRPr lang="en-US" altLang="en-US" sz="1800"/>
          </a:p>
        </p:txBody>
      </p:sp>
      <p:sp>
        <p:nvSpPr>
          <p:cNvPr id="542727" name="Rectangle 7"/>
          <p:cNvSpPr>
            <a:spLocks noChangeArrowheads="1"/>
          </p:cNvSpPr>
          <p:nvPr/>
        </p:nvSpPr>
        <p:spPr bwMode="auto">
          <a:xfrm>
            <a:off x="2438400" y="5562600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13</a:t>
            </a:r>
            <a:endParaRPr lang="en-US" altLang="en-US" sz="1800"/>
          </a:p>
        </p:txBody>
      </p:sp>
      <p:sp>
        <p:nvSpPr>
          <p:cNvPr id="542728" name="Rectangle 8"/>
          <p:cNvSpPr>
            <a:spLocks noChangeArrowheads="1"/>
          </p:cNvSpPr>
          <p:nvPr/>
        </p:nvSpPr>
        <p:spPr bwMode="auto">
          <a:xfrm>
            <a:off x="2971800" y="5562600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14</a:t>
            </a:r>
            <a:endParaRPr lang="en-US" altLang="en-US" sz="1800"/>
          </a:p>
        </p:txBody>
      </p:sp>
      <p:sp>
        <p:nvSpPr>
          <p:cNvPr id="542729" name="Rectangle 9"/>
          <p:cNvSpPr>
            <a:spLocks noChangeArrowheads="1"/>
          </p:cNvSpPr>
          <p:nvPr/>
        </p:nvSpPr>
        <p:spPr bwMode="auto">
          <a:xfrm>
            <a:off x="3505200" y="5562600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15</a:t>
            </a:r>
            <a:endParaRPr lang="en-US" altLang="en-US" sz="1800"/>
          </a:p>
        </p:txBody>
      </p:sp>
      <p:sp>
        <p:nvSpPr>
          <p:cNvPr id="542730" name="Rectangle 10"/>
          <p:cNvSpPr>
            <a:spLocks noChangeArrowheads="1"/>
          </p:cNvSpPr>
          <p:nvPr/>
        </p:nvSpPr>
        <p:spPr bwMode="auto">
          <a:xfrm>
            <a:off x="4038600" y="5562600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16</a:t>
            </a:r>
            <a:endParaRPr lang="en-US" altLang="en-US" sz="1800"/>
          </a:p>
        </p:txBody>
      </p:sp>
      <p:sp>
        <p:nvSpPr>
          <p:cNvPr id="542731" name="Rectangle 11"/>
          <p:cNvSpPr>
            <a:spLocks noChangeArrowheads="1"/>
          </p:cNvSpPr>
          <p:nvPr/>
        </p:nvSpPr>
        <p:spPr bwMode="auto">
          <a:xfrm>
            <a:off x="4572000" y="5562600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17</a:t>
            </a:r>
            <a:endParaRPr lang="en-US" altLang="en-US" sz="1800"/>
          </a:p>
        </p:txBody>
      </p:sp>
      <p:sp>
        <p:nvSpPr>
          <p:cNvPr id="542732" name="Rectangle 12"/>
          <p:cNvSpPr>
            <a:spLocks noChangeArrowheads="1"/>
          </p:cNvSpPr>
          <p:nvPr/>
        </p:nvSpPr>
        <p:spPr bwMode="auto">
          <a:xfrm>
            <a:off x="5105400" y="5562600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18</a:t>
            </a:r>
            <a:endParaRPr lang="en-US" altLang="en-US" sz="1800"/>
          </a:p>
        </p:txBody>
      </p:sp>
      <p:sp>
        <p:nvSpPr>
          <p:cNvPr id="542733" name="Rectangle 13"/>
          <p:cNvSpPr>
            <a:spLocks noChangeArrowheads="1"/>
          </p:cNvSpPr>
          <p:nvPr/>
        </p:nvSpPr>
        <p:spPr bwMode="auto">
          <a:xfrm>
            <a:off x="5638800" y="5562600"/>
            <a:ext cx="457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19</a:t>
            </a:r>
            <a:endParaRPr lang="en-US" altLang="en-US" sz="1800"/>
          </a:p>
        </p:txBody>
      </p:sp>
      <p:sp>
        <p:nvSpPr>
          <p:cNvPr id="542734" name="Line 14"/>
          <p:cNvSpPr>
            <a:spLocks noChangeShapeType="1"/>
          </p:cNvSpPr>
          <p:nvPr/>
        </p:nvSpPr>
        <p:spPr bwMode="auto">
          <a:xfrm>
            <a:off x="838200" y="4038600"/>
            <a:ext cx="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42735" name="Text Box 15"/>
          <p:cNvSpPr txBox="1">
            <a:spLocks noChangeArrowheads="1"/>
          </p:cNvSpPr>
          <p:nvPr/>
        </p:nvSpPr>
        <p:spPr bwMode="auto">
          <a:xfrm rot="-5400000">
            <a:off x="-462756" y="3879057"/>
            <a:ext cx="2228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FF0000"/>
                </a:solidFill>
              </a:rPr>
              <a:t>(adresa)</a:t>
            </a:r>
            <a:r>
              <a:rPr lang="en-US" altLang="en-US" sz="1800"/>
              <a:t> </a:t>
            </a:r>
          </a:p>
        </p:txBody>
      </p:sp>
      <p:sp>
        <p:nvSpPr>
          <p:cNvPr id="542736" name="Line 16"/>
          <p:cNvSpPr>
            <a:spLocks noChangeShapeType="1"/>
          </p:cNvSpPr>
          <p:nvPr/>
        </p:nvSpPr>
        <p:spPr bwMode="auto">
          <a:xfrm>
            <a:off x="1905000" y="3886200"/>
            <a:ext cx="0" cy="1600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42737" name="Text Box 17"/>
          <p:cNvSpPr txBox="1">
            <a:spLocks noChangeArrowheads="1"/>
          </p:cNvSpPr>
          <p:nvPr/>
        </p:nvSpPr>
        <p:spPr bwMode="auto">
          <a:xfrm rot="-5400000">
            <a:off x="483394" y="3772694"/>
            <a:ext cx="2501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myArray+2 </a:t>
            </a:r>
            <a:r>
              <a:rPr lang="en-US" altLang="en-US" sz="1800">
                <a:solidFill>
                  <a:srgbClr val="FF0000"/>
                </a:solidFill>
              </a:rPr>
              <a:t>(adresa)</a:t>
            </a:r>
            <a:r>
              <a:rPr lang="en-US" altLang="en-US" sz="1800"/>
              <a:t> </a:t>
            </a:r>
          </a:p>
        </p:txBody>
      </p:sp>
      <p:sp>
        <p:nvSpPr>
          <p:cNvPr id="542738" name="Line 18"/>
          <p:cNvSpPr>
            <a:spLocks noChangeShapeType="1"/>
          </p:cNvSpPr>
          <p:nvPr/>
        </p:nvSpPr>
        <p:spPr bwMode="auto">
          <a:xfrm flipH="1">
            <a:off x="1143000" y="4071938"/>
            <a:ext cx="23813" cy="175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42739" name="Text Box 19"/>
          <p:cNvSpPr txBox="1">
            <a:spLocks noChangeArrowheads="1"/>
          </p:cNvSpPr>
          <p:nvPr/>
        </p:nvSpPr>
        <p:spPr bwMode="auto">
          <a:xfrm rot="-5400000">
            <a:off x="-380206" y="3655219"/>
            <a:ext cx="2803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latin typeface="Courier New" panose="02070309020205020404" pitchFamily="49" charset="0"/>
              </a:rPr>
              <a:t>[0] </a:t>
            </a:r>
            <a:r>
              <a:rPr lang="en-US" altLang="en-US" sz="1800">
                <a:solidFill>
                  <a:srgbClr val="FF0000"/>
                </a:solidFill>
              </a:rPr>
              <a:t>(hodnota)</a:t>
            </a:r>
            <a:r>
              <a:rPr lang="en-US" altLang="en-US" sz="1800"/>
              <a:t> </a:t>
            </a:r>
          </a:p>
        </p:txBody>
      </p:sp>
      <p:sp>
        <p:nvSpPr>
          <p:cNvPr id="542740" name="Line 20"/>
          <p:cNvSpPr>
            <a:spLocks noChangeShapeType="1"/>
          </p:cNvSpPr>
          <p:nvPr/>
        </p:nvSpPr>
        <p:spPr bwMode="auto">
          <a:xfrm flipH="1">
            <a:off x="2262188" y="4037013"/>
            <a:ext cx="23812" cy="175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42741" name="Text Box 21"/>
          <p:cNvSpPr txBox="1">
            <a:spLocks noChangeArrowheads="1"/>
          </p:cNvSpPr>
          <p:nvPr/>
        </p:nvSpPr>
        <p:spPr bwMode="auto">
          <a:xfrm rot="-5400000">
            <a:off x="559594" y="3407569"/>
            <a:ext cx="30765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latin typeface="Courier New" panose="02070309020205020404" pitchFamily="49" charset="0"/>
              </a:rPr>
              <a:t>*(</a:t>
            </a:r>
            <a:r>
              <a:rPr lang="cs-CZ" altLang="en-US" sz="1800"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latin typeface="Courier New" panose="02070309020205020404" pitchFamily="49" charset="0"/>
              </a:rPr>
              <a:t>+2) </a:t>
            </a:r>
            <a:r>
              <a:rPr lang="en-US" altLang="en-US" sz="1800">
                <a:solidFill>
                  <a:srgbClr val="FF0000"/>
                </a:solidFill>
              </a:rPr>
              <a:t>(hodnota)</a:t>
            </a:r>
            <a:r>
              <a:rPr lang="en-US" altLang="en-US" sz="1800"/>
              <a:t> </a:t>
            </a:r>
          </a:p>
        </p:txBody>
      </p:sp>
      <p:sp>
        <p:nvSpPr>
          <p:cNvPr id="542742" name="Line 22"/>
          <p:cNvSpPr>
            <a:spLocks noChangeShapeType="1"/>
          </p:cNvSpPr>
          <p:nvPr/>
        </p:nvSpPr>
        <p:spPr bwMode="auto">
          <a:xfrm flipH="1">
            <a:off x="4419600" y="4037013"/>
            <a:ext cx="23813" cy="175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42743" name="Text Box 23"/>
          <p:cNvSpPr txBox="1">
            <a:spLocks noChangeArrowheads="1"/>
          </p:cNvSpPr>
          <p:nvPr/>
        </p:nvSpPr>
        <p:spPr bwMode="auto">
          <a:xfrm rot="-5400000">
            <a:off x="2897981" y="3501232"/>
            <a:ext cx="2803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latin typeface="Courier New" panose="02070309020205020404" pitchFamily="49" charset="0"/>
              </a:rPr>
              <a:t>[6] </a:t>
            </a:r>
            <a:r>
              <a:rPr lang="en-US" altLang="en-US" sz="1800">
                <a:solidFill>
                  <a:srgbClr val="FF0000"/>
                </a:solidFill>
              </a:rPr>
              <a:t>(hodnota)</a:t>
            </a:r>
            <a:r>
              <a:rPr lang="en-US" altLang="en-US" sz="1800"/>
              <a:t> </a:t>
            </a:r>
          </a:p>
        </p:txBody>
      </p:sp>
      <p:sp>
        <p:nvSpPr>
          <p:cNvPr id="55321" name="Text Box 24"/>
          <p:cNvSpPr txBox="1">
            <a:spLocks noChangeArrowheads="1"/>
          </p:cNvSpPr>
          <p:nvPr/>
        </p:nvSpPr>
        <p:spPr bwMode="auto">
          <a:xfrm>
            <a:off x="304800" y="1066800"/>
            <a:ext cx="6610350" cy="1036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for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&lt;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++)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i+10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cs-CZ" altLang="en-US" sz="180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cs-CZ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800"/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+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5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</p:txBody>
      </p:sp>
      <p:sp>
        <p:nvSpPr>
          <p:cNvPr id="542745" name="Line 25"/>
          <p:cNvSpPr>
            <a:spLocks noChangeShapeType="1"/>
          </p:cNvSpPr>
          <p:nvPr/>
        </p:nvSpPr>
        <p:spPr bwMode="auto">
          <a:xfrm>
            <a:off x="3505200" y="3810000"/>
            <a:ext cx="0" cy="1600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42746" name="Text Box 26"/>
          <p:cNvSpPr txBox="1">
            <a:spLocks noChangeArrowheads="1"/>
          </p:cNvSpPr>
          <p:nvPr/>
        </p:nvSpPr>
        <p:spPr bwMode="auto">
          <a:xfrm rot="-5400000">
            <a:off x="2289969" y="3899694"/>
            <a:ext cx="2092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latin typeface="Courier New" panose="02070309020205020404" pitchFamily="49" charset="0"/>
              </a:rPr>
              <a:t>pArray</a:t>
            </a:r>
            <a:r>
              <a:rPr lang="en-US" altLang="en-US" sz="1800"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FF0000"/>
                </a:solidFill>
              </a:rPr>
              <a:t>(adresa)</a:t>
            </a:r>
            <a:r>
              <a:rPr lang="en-US" altLang="en-US" sz="1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24" grpId="0" animBg="1"/>
      <p:bldP spid="542725" grpId="0" animBg="1"/>
      <p:bldP spid="542726" grpId="0" animBg="1"/>
      <p:bldP spid="542727" grpId="0" animBg="1"/>
      <p:bldP spid="542728" grpId="0" animBg="1"/>
      <p:bldP spid="542729" grpId="0" animBg="1"/>
      <p:bldP spid="542730" grpId="0" animBg="1"/>
      <p:bldP spid="542731" grpId="0" animBg="1"/>
      <p:bldP spid="542732" grpId="0" animBg="1"/>
      <p:bldP spid="542733" grpId="0" animBg="1"/>
      <p:bldP spid="542735" grpId="0"/>
      <p:bldP spid="542737" grpId="0"/>
      <p:bldP spid="542739" grpId="0"/>
      <p:bldP spid="542741" grpId="0"/>
      <p:bldP spid="542743" grpId="0"/>
      <p:bldP spid="54274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Demo </a:t>
            </a:r>
            <a:r>
              <a:rPr lang="cs-CZ" altLang="en-US"/>
              <a:t>ukazatelová</a:t>
            </a:r>
            <a:r>
              <a:rPr lang="en-US" altLang="en-US"/>
              <a:t> aritmetika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152400" y="1120775"/>
            <a:ext cx="9234488" cy="5632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demoPointerArithmetic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const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arrayLen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arrayLen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value from variable myArray is assigned to variable pArray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pArray2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&amp;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wrong, address of variable array,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                          //not value of variable myArray (warning)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for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&lt;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arrayLen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++)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5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OK, first item in myArray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*(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+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6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OK, first item in myArray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//myArray = 10; // wrong, we are modifying address itself, not value on address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+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3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pointer to 4th item in myArray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//pArray = 5; // wrong, we are modifying address itself, not value on address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5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OK, 4th item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5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OK, 4th item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*(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+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3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5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OK, 4th item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3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anose="02070309020205020404" pitchFamily="49" charset="0"/>
              </a:rPr>
              <a:t>5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OK, 7th item of myArray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++;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pointer to 5th item in myArray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++;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pointer to 6th item in myArray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--;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pointer to 5th item in myArray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numItems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7F00"/>
                </a:solidFill>
                <a:latin typeface="Courier New" panose="02070309020205020404" pitchFamily="49" charset="0"/>
              </a:rPr>
              <a:t>// should be 4 (myArray + 4 == pArray)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latin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Ukazatelová aritmetika - otázky</a:t>
            </a:r>
            <a:endParaRPr lang="en-US" altLang="en-US"/>
          </a:p>
        </p:txBody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r>
              <a:rPr lang="en-US" altLang="en-US"/>
              <a:t>Co </a:t>
            </a:r>
            <a:r>
              <a:rPr lang="cs-CZ" altLang="en-US"/>
              <a:t>vrátí </a:t>
            </a:r>
            <a:r>
              <a:rPr lang="en-US" altLang="en-US"/>
              <a:t>myA</a:t>
            </a:r>
            <a:r>
              <a:rPr lang="cs-CZ" altLang="en-US"/>
              <a:t>rray</a:t>
            </a:r>
            <a:r>
              <a:rPr lang="en-US" altLang="en-US"/>
              <a:t>[10]</a:t>
            </a:r>
            <a:r>
              <a:rPr lang="cs-CZ" altLang="en-US"/>
              <a:t>?</a:t>
            </a:r>
            <a:endParaRPr lang="en-US" altLang="en-US"/>
          </a:p>
          <a:p>
            <a:pPr eaLnBrk="1" hangingPunct="1"/>
            <a:r>
              <a:rPr lang="en-US" altLang="en-US"/>
              <a:t>Co </a:t>
            </a:r>
            <a:r>
              <a:rPr lang="cs-CZ" altLang="en-US"/>
              <a:t>vrátí </a:t>
            </a:r>
            <a:r>
              <a:rPr lang="en-US" altLang="en-US"/>
              <a:t>myA</a:t>
            </a:r>
            <a:r>
              <a:rPr lang="cs-CZ" altLang="en-US"/>
              <a:t>rray</a:t>
            </a:r>
            <a:r>
              <a:rPr lang="en-US" altLang="en-US"/>
              <a:t>[3]</a:t>
            </a:r>
            <a:r>
              <a:rPr lang="cs-CZ" altLang="en-US"/>
              <a:t>?</a:t>
            </a:r>
            <a:endParaRPr lang="en-US" altLang="en-US"/>
          </a:p>
          <a:p>
            <a:pPr eaLnBrk="1" hangingPunct="1"/>
            <a:r>
              <a:rPr lang="en-US" altLang="en-US"/>
              <a:t>Co </a:t>
            </a:r>
            <a:r>
              <a:rPr lang="cs-CZ" altLang="en-US"/>
              <a:t>vrátí </a:t>
            </a:r>
            <a:r>
              <a:rPr lang="en-US" altLang="en-US"/>
              <a:t>myA</a:t>
            </a:r>
            <a:r>
              <a:rPr lang="cs-CZ" altLang="en-US"/>
              <a:t>rray</a:t>
            </a:r>
            <a:r>
              <a:rPr lang="en-US" altLang="en-US"/>
              <a:t> + 3</a:t>
            </a:r>
            <a:r>
              <a:rPr lang="cs-CZ" altLang="en-US"/>
              <a:t>?</a:t>
            </a:r>
            <a:endParaRPr lang="en-US" altLang="en-US"/>
          </a:p>
          <a:p>
            <a:pPr eaLnBrk="1" hangingPunct="1"/>
            <a:r>
              <a:rPr lang="en-US" altLang="en-US"/>
              <a:t>Co </a:t>
            </a:r>
            <a:r>
              <a:rPr lang="cs-CZ" altLang="en-US"/>
              <a:t>vrátí </a:t>
            </a:r>
            <a:r>
              <a:rPr lang="en-US" altLang="en-US">
                <a:solidFill>
                  <a:srgbClr val="000000"/>
                </a:solidFill>
              </a:rPr>
              <a:t>*(pArray – 2) ?</a:t>
            </a:r>
          </a:p>
          <a:p>
            <a:pPr eaLnBrk="1" hangingPunct="1"/>
            <a:r>
              <a:rPr lang="en-US" altLang="en-US"/>
              <a:t>Co </a:t>
            </a:r>
            <a:r>
              <a:rPr lang="cs-CZ" altLang="en-US"/>
              <a:t>vrátí </a:t>
            </a:r>
            <a:r>
              <a:rPr lang="en-US" altLang="en-US">
                <a:solidFill>
                  <a:srgbClr val="000000"/>
                </a:solidFill>
              </a:rPr>
              <a:t>pArray - </a:t>
            </a:r>
            <a:r>
              <a:rPr lang="en-US" altLang="en-US"/>
              <a:t>myA</a:t>
            </a:r>
            <a:r>
              <a:rPr lang="cs-CZ" altLang="en-US"/>
              <a:t>rray</a:t>
            </a:r>
            <a:r>
              <a:rPr lang="en-US" altLang="en-US"/>
              <a:t> ?</a:t>
            </a:r>
          </a:p>
        </p:txBody>
      </p:sp>
      <p:sp>
        <p:nvSpPr>
          <p:cNvPr id="57349" name="Text Box 4"/>
          <p:cNvSpPr txBox="1">
            <a:spLocks noChangeArrowheads="1"/>
          </p:cNvSpPr>
          <p:nvPr/>
        </p:nvSpPr>
        <p:spPr bwMode="auto">
          <a:xfrm>
            <a:off x="304800" y="1066800"/>
            <a:ext cx="6610350" cy="1036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for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&lt;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++)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i+10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cs-CZ" altLang="en-US" sz="180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cs-CZ" altLang="en-US" sz="1800">
                <a:solidFill>
                  <a:srgbClr val="00007F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800"/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pArray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anose="02070309020205020404" pitchFamily="49" charset="0"/>
              </a:rPr>
              <a:t>myArray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+</a:t>
            </a:r>
            <a:r>
              <a:rPr lang="en-US" altLang="en-US" sz="18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 sz="1800" b="0">
                <a:solidFill>
                  <a:srgbClr val="007F7F"/>
                </a:solidFill>
                <a:latin typeface="Courier New" panose="02070309020205020404" pitchFamily="49" charset="0"/>
              </a:rPr>
              <a:t>5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Typické problémy při práci s poli</a:t>
            </a:r>
            <a:endParaRPr lang="en-US" altLang="en-US"/>
          </a:p>
        </p:txBody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altLang="en-US" sz="2000"/>
              <a:t>Zápis do pole bez specifikace místa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600">
                <a:solidFill>
                  <a:srgbClr val="007F7F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  <a:r>
              <a:rPr lang="cs-CZ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6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4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endParaRPr lang="en-US" altLang="en-US" sz="1800"/>
          </a:p>
          <a:p>
            <a:pPr lvl="1" eaLnBrk="1" hangingPunct="1">
              <a:lnSpc>
                <a:spcPct val="80000"/>
              </a:lnSpc>
            </a:pPr>
            <a:r>
              <a:rPr lang="cs-CZ" altLang="en-US" sz="1800"/>
              <a:t>proměnnou typu pole nelze naplnit</a:t>
            </a:r>
            <a:r>
              <a:rPr lang="en-US" altLang="en-US" sz="1800"/>
              <a:t> (rozd</a:t>
            </a:r>
            <a:r>
              <a:rPr lang="cs-CZ" altLang="en-US" sz="1800"/>
              <a:t>íl oproti ukazateli</a:t>
            </a:r>
            <a:r>
              <a:rPr lang="en-US" altLang="en-US" sz="1800"/>
              <a:t>)</a:t>
            </a:r>
            <a:endParaRPr lang="cs-CZ" altLang="en-US" sz="1800"/>
          </a:p>
          <a:p>
            <a:pPr eaLnBrk="1" hangingPunct="1">
              <a:lnSpc>
                <a:spcPct val="80000"/>
              </a:lnSpc>
            </a:pPr>
            <a:r>
              <a:rPr lang="cs-CZ" altLang="en-US" sz="2000"/>
              <a:t>Zápis těsně za konec pole, častý </a:t>
            </a:r>
            <a:r>
              <a:rPr lang="en-US" altLang="en-US" sz="2000"/>
              <a:t>“</a:t>
            </a:r>
            <a:r>
              <a:rPr lang="cs-CZ" altLang="en-US" sz="2000"/>
              <a:t>N+1</a:t>
            </a:r>
            <a:r>
              <a:rPr lang="en-US" altLang="en-US" sz="2000"/>
              <a:t>”</a:t>
            </a:r>
            <a:r>
              <a:rPr lang="cs-CZ" altLang="en-US" sz="2000"/>
              <a:t> problém 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N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N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800" b="1">
                <a:solidFill>
                  <a:srgbClr val="00007F"/>
                </a:solidFill>
                <a:latin typeface="Verdana" panose="020B0604030504040204" pitchFamily="34" charset="0"/>
              </a:rPr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/>
              <a:t>v C pole se indexuje od 0</a:t>
            </a:r>
            <a:endParaRPr lang="cs-CZ" altLang="en-US" sz="1800"/>
          </a:p>
          <a:p>
            <a:pPr eaLnBrk="1" hangingPunct="1">
              <a:lnSpc>
                <a:spcPct val="80000"/>
              </a:lnSpc>
            </a:pPr>
            <a:r>
              <a:rPr lang="cs-CZ" altLang="en-US" sz="2000"/>
              <a:t>Zápis za konec pole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800"/>
              <a:t>např. důsledek ukazatelové aritmetiky nebo chybného cyklu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800">
                <a:solidFill>
                  <a:srgbClr val="007F7F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];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cs-CZ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someVariable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+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7F7F"/>
                </a:solidFill>
                <a:latin typeface="Courier New" panose="02070309020205020404" pitchFamily="49" charset="0"/>
              </a:rPr>
              <a:t>5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8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80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18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cs-CZ" altLang="en-US" sz="180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cs-CZ" altLang="en-US" sz="2000"/>
              <a:t>Zápis před začátek pole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800"/>
              <a:t>méně časté, ukazatelová aritmetika</a:t>
            </a:r>
          </a:p>
          <a:p>
            <a:pPr eaLnBrk="1" hangingPunct="1">
              <a:lnSpc>
                <a:spcPct val="80000"/>
              </a:lnSpc>
            </a:pPr>
            <a:endParaRPr lang="cs-CZ" altLang="en-US" sz="2000"/>
          </a:p>
          <a:p>
            <a:pPr eaLnBrk="1" hangingPunct="1">
              <a:lnSpc>
                <a:spcPct val="80000"/>
              </a:lnSpc>
            </a:pPr>
            <a:endParaRPr lang="cs-CZ" altLang="en-US" sz="2000"/>
          </a:p>
          <a:p>
            <a:pPr eaLnBrk="1" hangingPunct="1">
              <a:lnSpc>
                <a:spcPct val="80000"/>
              </a:lnSpc>
            </a:pPr>
            <a:r>
              <a:rPr lang="cs-CZ" altLang="en-US" sz="2000"/>
              <a:t>Čtení</a:t>
            </a:r>
            <a:r>
              <a:rPr lang="en-US" altLang="en-US" sz="2000"/>
              <a:t>/z</a:t>
            </a:r>
            <a:r>
              <a:rPr lang="cs-CZ" altLang="en-US" sz="2000"/>
              <a:t>á</a:t>
            </a:r>
            <a:r>
              <a:rPr lang="en-US" altLang="en-US" sz="2000"/>
              <a:t>pis mimo </a:t>
            </a:r>
            <a:r>
              <a:rPr lang="cs-CZ" altLang="en-US" sz="2000"/>
              <a:t>alokovanou paměť může způsobit pád nebo nežádoucí změnu jiných dat (která se zde nachází)</a:t>
            </a:r>
            <a:endParaRPr lang="en-US" altLang="en-US" sz="2000"/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b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6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600">
                <a:solidFill>
                  <a:srgbClr val="007F7F"/>
                </a:solidFill>
                <a:latin typeface="Courier New" panose="02070309020205020404" pitchFamily="49" charset="0"/>
              </a:rPr>
              <a:t>10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];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array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altLang="en-US" sz="1600">
                <a:solidFill>
                  <a:srgbClr val="007F7F"/>
                </a:solidFill>
                <a:latin typeface="Courier New" panose="02070309020205020404" pitchFamily="49" charset="0"/>
              </a:rPr>
              <a:t>100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]</a:t>
            </a:r>
            <a:r>
              <a:rPr lang="en-US" altLang="en-US" sz="16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6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7F7F"/>
                </a:solidFill>
                <a:latin typeface="Courier New" panose="02070309020205020404" pitchFamily="49" charset="0"/>
              </a:rPr>
              <a:t>1</a:t>
            </a:r>
            <a:r>
              <a:rPr lang="en-US" altLang="en-US" sz="1600" b="1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r>
              <a:rPr lang="en-US" altLang="en-US" sz="160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7F00"/>
                </a:solidFill>
                <a:latin typeface="Courier New" panose="02070309020205020404" pitchFamily="49" charset="0"/>
              </a:rPr>
              <a:t>// runtime exception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Tutoriál v češtině</a:t>
            </a:r>
            <a:endParaRPr lang="en-GB" altLang="en-US"/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/>
              <a:t>Programování v jazyku C</a:t>
            </a:r>
            <a:endParaRPr lang="cs-CZ" altLang="en-US"/>
          </a:p>
          <a:p>
            <a:pPr lvl="1"/>
            <a:r>
              <a:rPr lang="en-GB" altLang="en-US">
                <a:hlinkClick r:id="rId2"/>
              </a:rPr>
              <a:t>http://www.sallyx.org/sally/c/</a:t>
            </a:r>
            <a:endParaRPr lang="cs-CZ" altLang="en-US"/>
          </a:p>
          <a:p>
            <a:pPr lvl="1"/>
            <a:endParaRPr lang="en-GB" altLang="en-US"/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Shrnutí</a:t>
            </a:r>
            <a:endParaRPr lang="en-US" altLang="en-US"/>
          </a:p>
        </p:txBody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Funkce</a:t>
            </a:r>
          </a:p>
          <a:p>
            <a:pPr lvl="1" eaLnBrk="1" hangingPunct="1"/>
            <a:r>
              <a:rPr lang="cs-CZ" altLang="en-US"/>
              <a:t>Podpora strukturovaného programování</a:t>
            </a:r>
          </a:p>
          <a:p>
            <a:pPr eaLnBrk="1" hangingPunct="1"/>
            <a:r>
              <a:rPr lang="cs-CZ" altLang="en-US"/>
              <a:t>Ukazatel </a:t>
            </a:r>
          </a:p>
          <a:p>
            <a:pPr lvl="1" eaLnBrk="1" hangingPunct="1"/>
            <a:r>
              <a:rPr lang="cs-CZ" altLang="en-US"/>
              <a:t>Principiálně jednoduchá věc, ale časté problémy</a:t>
            </a:r>
          </a:p>
          <a:p>
            <a:pPr eaLnBrk="1" hangingPunct="1"/>
            <a:r>
              <a:rPr lang="cs-CZ" altLang="en-US"/>
              <a:t>Předávání hodnotou resp. ukazatelem</a:t>
            </a:r>
          </a:p>
          <a:p>
            <a:pPr lvl="1" eaLnBrk="1" hangingPunct="1"/>
            <a:r>
              <a:rPr lang="cs-CZ" altLang="en-US"/>
              <a:t>Důležitý koncept, realizace v paměti</a:t>
            </a:r>
          </a:p>
          <a:p>
            <a:pPr eaLnBrk="1" hangingPunct="1"/>
            <a:r>
              <a:rPr lang="en-US" altLang="en-US"/>
              <a:t>Pole</a:t>
            </a:r>
          </a:p>
          <a:p>
            <a:pPr lvl="1" eaLnBrk="1" hangingPunct="1"/>
            <a:r>
              <a:rPr lang="cs-CZ" altLang="en-US"/>
              <a:t>Opakování datového prvku v paměti za sebou</a:t>
            </a:r>
          </a:p>
          <a:p>
            <a:pPr lvl="1" eaLnBrk="1" hangingPunct="1"/>
            <a:r>
              <a:rPr lang="cs-CZ" altLang="en-US"/>
              <a:t>Přístup pomocí ukazatele na první prvek</a:t>
            </a:r>
            <a:endParaRPr lang="en-US" altLang="en-US"/>
          </a:p>
          <a:p>
            <a:pPr lvl="1"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144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1444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Funkce</a:t>
            </a:r>
            <a:r>
              <a:rPr lang="cs-CZ" altLang="en-US"/>
              <a:t> - argumenty</a:t>
            </a:r>
            <a:endParaRPr lang="en-US" altLang="en-US"/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/>
              <a:t>Funkce může mít vstupní argumenty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žádné, fixní počet, proměnný počet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lokální proměnné v těle funkce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mají přiřazen datový typ (typová kontrola)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Argumenty funkce se v C vždy předávají hodnotou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při zavolání funkce s parametrem</a:t>
            </a:r>
            <a:r>
              <a:rPr lang="en-US" altLang="en-US" sz="2000"/>
              <a:t> </a:t>
            </a:r>
            <a:r>
              <a:rPr lang="cs-CZ" altLang="en-US" sz="2000"/>
              <a:t>se vytvoří lokální proměnná X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hodnota výrazu E při funkčním volání  se zkopíruje do X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začne se provádět tělo funkce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371600" y="4648200"/>
            <a:ext cx="4594225" cy="2362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f2c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float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5.0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/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9.0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fahr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32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fr-FR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fr-FR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anose="02070309020205020404" pitchFamily="49" charset="0"/>
              </a:rPr>
              <a:t>main</a:t>
            </a:r>
            <a:r>
              <a:rPr lang="fr-FR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fr-FR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fr-FR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fr-FR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   int a = 10;</a:t>
            </a:r>
            <a:endParaRPr lang="fr-FR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/>
              <a:t> </a:t>
            </a:r>
            <a:r>
              <a:rPr lang="fr-FR" altLang="en-US" sz="1800">
                <a:solidFill>
                  <a:srgbClr val="00007F"/>
                </a:solidFill>
              </a:rPr>
              <a:t>float</a:t>
            </a:r>
            <a:r>
              <a:rPr lang="fr-FR" altLang="en-US" sz="1800" b="0">
                <a:solidFill>
                  <a:srgbClr val="808080"/>
                </a:solidFill>
              </a:rPr>
              <a:t> </a:t>
            </a:r>
            <a:r>
              <a:rPr lang="fr-FR" altLang="en-US" sz="1800" b="0">
                <a:solidFill>
                  <a:srgbClr val="000000"/>
                </a:solidFill>
              </a:rPr>
              <a:t>celsius1</a:t>
            </a:r>
            <a:r>
              <a:rPr lang="fr-FR" altLang="en-US" sz="1800" b="0">
                <a:solidFill>
                  <a:srgbClr val="808080"/>
                </a:solidFill>
              </a:rPr>
              <a:t> </a:t>
            </a:r>
            <a:r>
              <a:rPr lang="fr-FR" altLang="en-US" sz="1800">
                <a:solidFill>
                  <a:srgbClr val="000000"/>
                </a:solidFill>
              </a:rPr>
              <a:t>=</a:t>
            </a:r>
            <a:r>
              <a:rPr lang="fr-FR" altLang="en-US" sz="1800" b="0">
                <a:solidFill>
                  <a:srgbClr val="808080"/>
                </a:solidFill>
              </a:rPr>
              <a:t> </a:t>
            </a:r>
            <a:r>
              <a:rPr lang="fr-FR" altLang="en-US" sz="1800" b="0">
                <a:solidFill>
                  <a:srgbClr val="000000"/>
                </a:solidFill>
              </a:rPr>
              <a:t>f2c</a:t>
            </a:r>
            <a:r>
              <a:rPr lang="fr-FR" altLang="en-US" sz="1800">
                <a:solidFill>
                  <a:srgbClr val="000000"/>
                </a:solidFill>
              </a:rPr>
              <a:t>(</a:t>
            </a:r>
            <a:r>
              <a:rPr lang="fr-FR" altLang="en-US" sz="1800" b="0">
                <a:solidFill>
                  <a:srgbClr val="007F7F"/>
                </a:solidFill>
              </a:rPr>
              <a:t>100</a:t>
            </a:r>
            <a:r>
              <a:rPr lang="fr-FR" altLang="en-US" sz="1800">
                <a:solidFill>
                  <a:srgbClr val="000000"/>
                </a:solidFill>
              </a:rPr>
              <a:t>);</a:t>
            </a:r>
            <a:endParaRPr lang="fr-FR" altLang="en-US" sz="1800" b="0">
              <a:solidFill>
                <a:srgbClr val="80808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/>
              <a:t> </a:t>
            </a:r>
            <a:r>
              <a:rPr lang="fr-FR" altLang="en-US" sz="1800">
                <a:solidFill>
                  <a:srgbClr val="00007F"/>
                </a:solidFill>
              </a:rPr>
              <a:t>float</a:t>
            </a:r>
            <a:r>
              <a:rPr lang="fr-FR" altLang="en-US" sz="1800" b="0">
                <a:solidFill>
                  <a:srgbClr val="808080"/>
                </a:solidFill>
              </a:rPr>
              <a:t> </a:t>
            </a:r>
            <a:r>
              <a:rPr lang="fr-FR" altLang="en-US" sz="1800" b="0">
                <a:solidFill>
                  <a:srgbClr val="000000"/>
                </a:solidFill>
              </a:rPr>
              <a:t>celsius2</a:t>
            </a:r>
            <a:r>
              <a:rPr lang="fr-FR" altLang="en-US" sz="1800" b="0">
                <a:solidFill>
                  <a:srgbClr val="808080"/>
                </a:solidFill>
              </a:rPr>
              <a:t> </a:t>
            </a:r>
            <a:r>
              <a:rPr lang="fr-FR" altLang="en-US" sz="1800">
                <a:solidFill>
                  <a:srgbClr val="000000"/>
                </a:solidFill>
              </a:rPr>
              <a:t>=</a:t>
            </a:r>
            <a:r>
              <a:rPr lang="fr-FR" altLang="en-US" sz="1800" b="0">
                <a:solidFill>
                  <a:srgbClr val="808080"/>
                </a:solidFill>
              </a:rPr>
              <a:t> </a:t>
            </a:r>
            <a:r>
              <a:rPr lang="fr-FR" altLang="en-US" sz="1800" b="0">
                <a:solidFill>
                  <a:srgbClr val="000000"/>
                </a:solidFill>
              </a:rPr>
              <a:t>f2c</a:t>
            </a:r>
            <a:r>
              <a:rPr lang="fr-FR" altLang="en-US" sz="1800">
                <a:solidFill>
                  <a:srgbClr val="000000"/>
                </a:solidFill>
              </a:rPr>
              <a:t>(</a:t>
            </a:r>
            <a:r>
              <a:rPr lang="fr-FR" altLang="en-US" sz="1800" b="0">
                <a:solidFill>
                  <a:srgbClr val="007F7F"/>
                </a:solidFill>
              </a:rPr>
              <a:t>a</a:t>
            </a:r>
            <a:r>
              <a:rPr lang="fr-FR" altLang="en-US" sz="1800">
                <a:solidFill>
                  <a:srgbClr val="000000"/>
                </a:solidFill>
              </a:rPr>
              <a:t>);</a:t>
            </a:r>
            <a:endParaRPr lang="fr-FR" altLang="en-US" sz="1800" b="0">
              <a:solidFill>
                <a:srgbClr val="80808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  </a:t>
            </a:r>
            <a:r>
              <a:rPr lang="en-US" altLang="en-US" sz="16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anose="02070309020205020404" pitchFamily="49" charset="0"/>
              </a:rPr>
              <a:t>0</a:t>
            </a: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466950" name="AutoShape 6"/>
          <p:cNvSpPr>
            <a:spLocks/>
          </p:cNvSpPr>
          <p:nvPr/>
        </p:nvSpPr>
        <p:spPr bwMode="auto">
          <a:xfrm>
            <a:off x="6400800" y="4419600"/>
            <a:ext cx="2514600" cy="990600"/>
          </a:xfrm>
          <a:prstGeom prst="borderCallout2">
            <a:avLst>
              <a:gd name="adj1" fmla="val 11537"/>
              <a:gd name="adj2" fmla="val -3032"/>
              <a:gd name="adj3" fmla="val 11537"/>
              <a:gd name="adj4" fmla="val -39079"/>
              <a:gd name="adj5" fmla="val 50162"/>
              <a:gd name="adj6" fmla="val -78852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implementace funkce, fahr je lokální proměnná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  <p:sp>
        <p:nvSpPr>
          <p:cNvPr id="466951" name="AutoShape 7"/>
          <p:cNvSpPr>
            <a:spLocks/>
          </p:cNvSpPr>
          <p:nvPr/>
        </p:nvSpPr>
        <p:spPr bwMode="auto">
          <a:xfrm>
            <a:off x="6400800" y="5638800"/>
            <a:ext cx="2362200" cy="990600"/>
          </a:xfrm>
          <a:prstGeom prst="borderCallout2">
            <a:avLst>
              <a:gd name="adj1" fmla="val 11537"/>
              <a:gd name="adj2" fmla="val -3227"/>
              <a:gd name="adj3" fmla="val 11537"/>
              <a:gd name="adj4" fmla="val -30713"/>
              <a:gd name="adj5" fmla="val 38472"/>
              <a:gd name="adj6" fmla="val -97991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volání funkce s argumentem 100, 100 je výraz</a:t>
            </a:r>
            <a:endParaRPr lang="en-US" altLang="en-US" sz="1800">
              <a:latin typeface="Courier New" panose="02070309020205020404" pitchFamily="49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2808210"/>
            <a:ext cx="1420816" cy="142081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6950" grpId="0" animBg="1"/>
      <p:bldP spid="4669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Způsob předávání funkčních argumentů</a:t>
            </a:r>
            <a:endParaRPr lang="en-US" altLang="en-US"/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 dirty="0"/>
              <a:t>Argument funkce je její lokální proměnná</a:t>
            </a:r>
          </a:p>
          <a:p>
            <a:pPr lvl="1" eaLnBrk="1" hangingPunct="1"/>
            <a:r>
              <a:rPr lang="cs-CZ" altLang="en-US" sz="2000" dirty="0"/>
              <a:t>lze ji číst a využívat ve výrazech</a:t>
            </a:r>
          </a:p>
          <a:p>
            <a:pPr lvl="1" eaLnBrk="1" hangingPunct="1"/>
            <a:r>
              <a:rPr lang="cs-CZ" altLang="en-US" sz="2000" dirty="0"/>
              <a:t>lze ji ve funkci měnit (pokud není </a:t>
            </a:r>
            <a:r>
              <a:rPr lang="cs-CZ" alt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cs-CZ" altLang="en-US" sz="2000" dirty="0"/>
              <a:t>)</a:t>
            </a:r>
          </a:p>
          <a:p>
            <a:pPr lvl="1" eaLnBrk="1" hangingPunct="1"/>
            <a:r>
              <a:rPr lang="cs-CZ" altLang="en-US" sz="2000" dirty="0"/>
              <a:t>na konci funkce proměnná zaniká </a:t>
            </a:r>
          </a:p>
          <a:p>
            <a:pPr eaLnBrk="1" hangingPunct="1"/>
            <a:r>
              <a:rPr lang="cs-CZ" altLang="en-US" sz="2400" dirty="0"/>
              <a:t>Pořadí předávání argumentů funkci není definováno</a:t>
            </a:r>
          </a:p>
          <a:p>
            <a:pPr lvl="1" eaLnBrk="1" hangingPunct="1"/>
            <a:r>
              <a:rPr lang="cs-CZ" altLang="en-US" sz="2000" dirty="0"/>
              <a:t>tedy ani pořadí vyhodnocení výrazů před funkčním voláním</a:t>
            </a:r>
            <a:endParaRPr lang="en-US" altLang="en-US" sz="2000" dirty="0"/>
          </a:p>
          <a:p>
            <a:pPr lvl="1" eaLnBrk="1" hangingPunct="1"/>
            <a:r>
              <a:rPr lang="en-US" altLang="en-US" sz="2000" dirty="0" err="1"/>
              <a:t>int</a:t>
            </a:r>
            <a:r>
              <a:rPr lang="en-US" altLang="en-US" sz="2000" dirty="0"/>
              <a:t> </a:t>
            </a:r>
            <a:r>
              <a:rPr lang="en-US" altLang="en-US" sz="2000" dirty="0" err="1"/>
              <a:t>i</a:t>
            </a:r>
            <a:r>
              <a:rPr lang="en-US" altLang="en-US" sz="2000" dirty="0"/>
              <a:t> = 5; foo(</a:t>
            </a:r>
            <a:r>
              <a:rPr lang="en-US" altLang="en-US" sz="2000" dirty="0" err="1"/>
              <a:t>i</a:t>
            </a:r>
            <a:r>
              <a:rPr lang="en-US" altLang="en-US" sz="2000" dirty="0"/>
              <a:t>, ++</a:t>
            </a:r>
            <a:r>
              <a:rPr lang="en-US" altLang="en-US" sz="2000" dirty="0" err="1"/>
              <a:t>i</a:t>
            </a:r>
            <a:r>
              <a:rPr lang="en-US" altLang="en-US" sz="2000" dirty="0"/>
              <a:t>) </a:t>
            </a:r>
            <a:r>
              <a:rPr lang="en-US" altLang="en-US" sz="2000" dirty="0">
                <a:sym typeface="Symbol" panose="05050102010706020507" pitchFamily="18" charset="2"/>
              </a:rPr>
              <a:t> foo(5, 6) </a:t>
            </a:r>
            <a:r>
              <a:rPr lang="en-US" altLang="en-US" sz="2000" dirty="0" err="1">
                <a:sym typeface="Symbol" panose="05050102010706020507" pitchFamily="18" charset="2"/>
              </a:rPr>
              <a:t>nebo</a:t>
            </a:r>
            <a:r>
              <a:rPr lang="en-US" altLang="en-US" sz="2000" dirty="0">
                <a:sym typeface="Symbol" panose="05050102010706020507" pitchFamily="18" charset="2"/>
              </a:rPr>
              <a:t> foo(6,6)?</a:t>
            </a:r>
          </a:p>
          <a:p>
            <a:pPr eaLnBrk="1" hangingPunct="1"/>
            <a:r>
              <a:rPr lang="cs-CZ" altLang="en-US" sz="2400" dirty="0"/>
              <a:t>Problém: jak přenést hodnotu zpět mimo funkci?</a:t>
            </a:r>
          </a:p>
          <a:p>
            <a:pPr lvl="1" eaLnBrk="1" hangingPunct="1"/>
            <a:r>
              <a:rPr lang="cs-CZ" altLang="en-US" sz="2000" dirty="0"/>
              <a:t>využití návratové hodnoty funkce</a:t>
            </a:r>
          </a:p>
          <a:p>
            <a:pPr lvl="1" eaLnBrk="1" hangingPunct="1"/>
            <a:r>
              <a:rPr lang="cs-CZ" altLang="en-US" sz="2000" dirty="0"/>
              <a:t>využití argumentů předávaných hodnotou ukazatele	</a:t>
            </a:r>
            <a:endParaRPr lang="en-US" altLang="en-US" sz="2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Funkce – návratová hodnota</a:t>
            </a:r>
            <a:endParaRPr lang="en-US" altLang="en-US"/>
          </a:p>
        </p:txBody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Funkce nemusí vracet hodnotu</a:t>
            </a:r>
          </a:p>
          <a:p>
            <a:pPr lvl="1" eaLnBrk="1" hangingPunct="1"/>
            <a:r>
              <a:rPr lang="cs-CZ" altLang="en-US" dirty="0"/>
              <a:t>deklarujeme pomocí </a:t>
            </a:r>
            <a:r>
              <a:rPr lang="cs-CZ" altLang="en-US" dirty="0" err="1"/>
              <a:t>void</a:t>
            </a:r>
            <a:endParaRPr lang="cs-CZ" altLang="en-US" dirty="0"/>
          </a:p>
          <a:p>
            <a:pPr eaLnBrk="1" hangingPunct="1"/>
            <a:r>
              <a:rPr lang="cs-CZ" altLang="en-US" dirty="0"/>
              <a:t>Funkce může vracet jednu hodnotu</a:t>
            </a:r>
          </a:p>
          <a:p>
            <a:pPr lvl="1" eaLnBrk="1" hangingPunct="1"/>
            <a:r>
              <a:rPr lang="cs-CZ" altLang="en-US" dirty="0"/>
              <a:t>klíčové slovo </a:t>
            </a:r>
            <a:r>
              <a:rPr lang="cs-CZ" altLang="en-US" b="1" dirty="0">
                <a:solidFill>
                  <a:schemeClr val="accent2"/>
                </a:solidFill>
                <a:latin typeface="Courier New" panose="02070309020205020404" pitchFamily="49" charset="0"/>
              </a:rPr>
              <a:t>return</a:t>
            </a:r>
            <a:r>
              <a:rPr lang="cs-CZ" altLang="en-US" dirty="0"/>
              <a:t> a hodnota</a:t>
            </a:r>
          </a:p>
          <a:p>
            <a:pPr eaLnBrk="1" hangingPunct="1"/>
            <a:r>
              <a:rPr lang="cs-CZ" altLang="en-US" dirty="0"/>
              <a:t>Jak vracet více hodnot?</a:t>
            </a:r>
          </a:p>
          <a:p>
            <a:pPr lvl="1" eaLnBrk="1" hangingPunct="1"/>
            <a:r>
              <a:rPr lang="cs-CZ" altLang="en-US" dirty="0"/>
              <a:t>využití globálních proměnných (většinou nevhodné)</a:t>
            </a:r>
            <a:endParaRPr lang="en-US" altLang="en-US" dirty="0"/>
          </a:p>
          <a:p>
            <a:pPr lvl="1" eaLnBrk="1" hangingPunct="1"/>
            <a:r>
              <a:rPr lang="cs-CZ" altLang="en-US" dirty="0"/>
              <a:t>strukturovaný typ na výstup (</a:t>
            </a:r>
            <a:r>
              <a:rPr lang="cs-CZ" altLang="en-US" dirty="0" err="1"/>
              <a:t>struct</a:t>
            </a:r>
            <a:r>
              <a:rPr lang="cs-CZ" altLang="en-US" dirty="0"/>
              <a:t>, ukazatel)</a:t>
            </a:r>
          </a:p>
          <a:p>
            <a:pPr lvl="1" eaLnBrk="1" hangingPunct="1"/>
            <a:r>
              <a:rPr lang="cs-CZ" altLang="en-US" dirty="0"/>
              <a:t>modifikací vstupních parametrů (předání ukazatelem)</a:t>
            </a:r>
          </a:p>
          <a:p>
            <a:pPr lvl="1" eaLnBrk="1" hangingPunct="1"/>
            <a:endParaRPr lang="cs-CZ" altLang="en-US" dirty="0"/>
          </a:p>
        </p:txBody>
      </p:sp>
      <p:sp>
        <p:nvSpPr>
          <p:cNvPr id="470021" name="Text Box 5"/>
          <p:cNvSpPr txBox="1">
            <a:spLocks noChangeArrowheads="1"/>
          </p:cNvSpPr>
          <p:nvPr/>
        </p:nvSpPr>
        <p:spPr bwMode="auto">
          <a:xfrm>
            <a:off x="6096000" y="1447800"/>
            <a:ext cx="2746375" cy="739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>
                <a:solidFill>
                  <a:srgbClr val="00007F"/>
                </a:solidFill>
                <a:latin typeface="Courier New" panose="02070309020205020404" pitchFamily="49" charset="0"/>
              </a:rPr>
              <a:t>void</a:t>
            </a:r>
            <a:r>
              <a:rPr lang="en-US" altLang="en-US" sz="14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 sz="1400" b="0" dirty="0">
                <a:solidFill>
                  <a:srgbClr val="000000"/>
                </a:solidFill>
                <a:latin typeface="Courier New" panose="02070309020205020404" pitchFamily="49" charset="0"/>
              </a:rPr>
              <a:t>div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Courier New" panose="02070309020205020404" pitchFamily="49" charset="0"/>
              </a:rPr>
              <a:t>a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altLang="en-US" sz="14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dirty="0" err="1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Courier New" panose="02070309020205020404" pitchFamily="49" charset="0"/>
              </a:rPr>
              <a:t>b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4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 dirty="0">
                <a:solidFill>
                  <a:srgbClr val="808080"/>
                </a:solidFill>
                <a:latin typeface="Courier New" panose="02070309020205020404" pitchFamily="49" charset="0"/>
              </a:rPr>
              <a:t>   </a:t>
            </a:r>
            <a:r>
              <a:rPr lang="en-US" altLang="en-US" sz="1400" b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printf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 b="0" dirty="0">
                <a:solidFill>
                  <a:srgbClr val="7F007F"/>
                </a:solidFill>
                <a:latin typeface="Courier New" panose="02070309020205020404" pitchFamily="49" charset="0"/>
              </a:rPr>
              <a:t>"%d"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altLang="en-US" sz="14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Courier New" panose="02070309020205020404" pitchFamily="49" charset="0"/>
              </a:rPr>
              <a:t>a</a:t>
            </a:r>
            <a:r>
              <a:rPr lang="en-US" altLang="en-US" sz="14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cs-CZ" alt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/</a:t>
            </a:r>
            <a:r>
              <a:rPr lang="en-US" altLang="en-US" sz="1400" b="0" dirty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Courier New" panose="02070309020205020404" pitchFamily="49" charset="0"/>
              </a:rPr>
              <a:t>b</a:t>
            </a: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altLang="en-US" sz="1400" b="0" dirty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  <a:endParaRPr lang="en-US" altLang="en-US" sz="1400" dirty="0">
              <a:latin typeface="Courier New" panose="02070309020205020404" pitchFamily="49" charset="0"/>
            </a:endParaRPr>
          </a:p>
        </p:txBody>
      </p:sp>
      <p:sp>
        <p:nvSpPr>
          <p:cNvPr id="470022" name="Text Box 6"/>
          <p:cNvSpPr txBox="1">
            <a:spLocks noChangeArrowheads="1"/>
          </p:cNvSpPr>
          <p:nvPr/>
        </p:nvSpPr>
        <p:spPr bwMode="auto">
          <a:xfrm>
            <a:off x="6096000" y="2819400"/>
            <a:ext cx="2640013" cy="952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div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a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b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 </a:t>
            </a:r>
            <a:r>
              <a:rPr lang="cs-CZ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div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a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/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b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   </a:t>
            </a:r>
            <a:r>
              <a:rPr lang="en-US" altLang="en-US" sz="1400">
                <a:solidFill>
                  <a:srgbClr val="00007F"/>
                </a:solidFill>
                <a:latin typeface="Courier New" panose="02070309020205020404" pitchFamily="49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Courier New" panose="02070309020205020404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anose="02070309020205020404" pitchFamily="49" charset="0"/>
              </a:rPr>
              <a:t>div</a:t>
            </a: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470023" name="Text Box 7"/>
          <p:cNvSpPr txBox="1">
            <a:spLocks noChangeArrowheads="1"/>
          </p:cNvSpPr>
          <p:nvPr/>
        </p:nvSpPr>
        <p:spPr bwMode="auto">
          <a:xfrm>
            <a:off x="5181600" y="5181600"/>
            <a:ext cx="3814763" cy="1590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err="1">
                <a:solidFill>
                  <a:srgbClr val="00007F"/>
                </a:solidFill>
                <a:latin typeface="Verdana" panose="020B0604030504040204" pitchFamily="34" charset="0"/>
              </a:rPr>
              <a:t>int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div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=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7F7F"/>
                </a:solidFill>
                <a:latin typeface="Verdana" panose="020B0604030504040204" pitchFamily="34" charset="0"/>
              </a:rPr>
              <a:t>0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;</a:t>
            </a:r>
            <a:endParaRPr lang="en-US" altLang="en-US" sz="1400" b="0" dirty="0">
              <a:solidFill>
                <a:srgbClr val="80808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err="1">
                <a:solidFill>
                  <a:srgbClr val="00007F"/>
                </a:solidFill>
                <a:latin typeface="Verdana" panose="020B0604030504040204" pitchFamily="34" charset="0"/>
              </a:rPr>
              <a:t>int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rem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=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7F7F"/>
                </a:solidFill>
                <a:latin typeface="Verdana" panose="020B0604030504040204" pitchFamily="34" charset="0"/>
              </a:rPr>
              <a:t>0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;</a:t>
            </a:r>
            <a:endParaRPr lang="en-US" altLang="en-US" sz="1400" b="0" dirty="0">
              <a:solidFill>
                <a:srgbClr val="80808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>
                <a:solidFill>
                  <a:srgbClr val="00007F"/>
                </a:solidFill>
                <a:latin typeface="Verdana" panose="020B0604030504040204" pitchFamily="34" charset="0"/>
              </a:rPr>
              <a:t>void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 err="1">
                <a:solidFill>
                  <a:srgbClr val="000000"/>
                </a:solidFill>
                <a:latin typeface="Verdana" panose="020B0604030504040204" pitchFamily="34" charset="0"/>
              </a:rPr>
              <a:t>divRem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(</a:t>
            </a:r>
            <a:r>
              <a:rPr lang="en-US" altLang="en-US" sz="1400" dirty="0" err="1">
                <a:solidFill>
                  <a:srgbClr val="00007F"/>
                </a:solidFill>
                <a:latin typeface="Verdana" panose="020B0604030504040204" pitchFamily="34" charset="0"/>
              </a:rPr>
              <a:t>int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a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,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dirty="0" err="1">
                <a:solidFill>
                  <a:srgbClr val="00007F"/>
                </a:solidFill>
                <a:latin typeface="Verdana" panose="020B0604030504040204" pitchFamily="34" charset="0"/>
              </a:rPr>
              <a:t>int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b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)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{</a:t>
            </a:r>
            <a:endParaRPr lang="en-US" altLang="en-US" sz="1400" b="0" dirty="0">
              <a:solidFill>
                <a:srgbClr val="80808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   </a:t>
            </a:r>
            <a:r>
              <a:rPr lang="en-US" altLang="en-US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div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=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a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/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b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;</a:t>
            </a:r>
            <a:endParaRPr lang="en-US" altLang="en-US" sz="1400" b="0" dirty="0">
              <a:solidFill>
                <a:srgbClr val="80808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   </a:t>
            </a:r>
            <a:r>
              <a:rPr lang="en-US" altLang="en-US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rem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=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a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%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b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;</a:t>
            </a:r>
            <a:endParaRPr lang="en-US" altLang="en-US" sz="1400" b="0" dirty="0">
              <a:solidFill>
                <a:srgbClr val="80808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}</a:t>
            </a:r>
            <a:endParaRPr lang="en-US" altLang="en-US" sz="1400" b="0" dirty="0">
              <a:solidFill>
                <a:srgbClr val="80808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dirty="0" err="1">
                <a:solidFill>
                  <a:srgbClr val="00007F"/>
                </a:solidFill>
                <a:latin typeface="Verdana" panose="020B0604030504040204" pitchFamily="34" charset="0"/>
              </a:rPr>
              <a:t>int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main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()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{ </a:t>
            </a:r>
            <a:r>
              <a:rPr lang="en-US" altLang="en-US" sz="1400" b="0" dirty="0" err="1">
                <a:solidFill>
                  <a:srgbClr val="000000"/>
                </a:solidFill>
                <a:latin typeface="Verdana" panose="020B0604030504040204" pitchFamily="34" charset="0"/>
              </a:rPr>
              <a:t>divRem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(</a:t>
            </a:r>
            <a:r>
              <a:rPr lang="en-US" altLang="en-US" sz="1400" b="0" dirty="0">
                <a:solidFill>
                  <a:srgbClr val="007F7F"/>
                </a:solidFill>
                <a:latin typeface="Verdana" panose="020B0604030504040204" pitchFamily="34" charset="0"/>
              </a:rPr>
              <a:t>7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,</a:t>
            </a:r>
            <a:r>
              <a:rPr lang="en-US" altLang="en-US" sz="1400" b="0" dirty="0">
                <a:solidFill>
                  <a:srgbClr val="80808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7F7F"/>
                </a:solidFill>
                <a:latin typeface="Verdana" panose="020B0604030504040204" pitchFamily="34" charset="0"/>
              </a:rPr>
              <a:t>3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); </a:t>
            </a:r>
            <a:r>
              <a:rPr lang="en-US" altLang="en-US" sz="1400" dirty="0">
                <a:solidFill>
                  <a:schemeClr val="accent2"/>
                </a:solidFill>
                <a:latin typeface="Verdana" panose="020B0604030504040204" pitchFamily="34" charset="0"/>
              </a:rPr>
              <a:t>return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0</a:t>
            </a:r>
            <a:r>
              <a:rPr lang="en-US" altLang="en-US" sz="1400" dirty="0">
                <a:solidFill>
                  <a:srgbClr val="000000"/>
                </a:solidFill>
                <a:latin typeface="Verdana" panose="020B0604030504040204" pitchFamily="34" charset="0"/>
              </a:rPr>
              <a:t>; }</a:t>
            </a:r>
            <a:endParaRPr lang="en-US" altLang="en-US" sz="1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0021" grpId="0" animBg="1"/>
      <p:bldP spid="470022" grpId="0" animBg="1"/>
      <p:bldP spid="4700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6.3.2017  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Hlavičkové soubory</a:t>
            </a:r>
            <a:endParaRPr lang="en-US" alt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Vlastní návrh">
  <a:themeElements>
    <a:clrScheme name="2_Vlastn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lastn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Vlastn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Sablona_FIMUNI</Template>
  <TotalTime>26707</TotalTime>
  <Words>4710</Words>
  <Application>Microsoft Office PowerPoint</Application>
  <PresentationFormat>Předvádění na obrazovce (4:3)</PresentationFormat>
  <Paragraphs>933</Paragraphs>
  <Slides>56</Slides>
  <Notes>1</Notes>
  <HiddenSlides>7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56</vt:i4>
      </vt:variant>
    </vt:vector>
  </HeadingPairs>
  <TitlesOfParts>
    <vt:vector size="63" baseType="lpstr">
      <vt:lpstr>Arial</vt:lpstr>
      <vt:lpstr>Wingdings</vt:lpstr>
      <vt:lpstr>Calibri</vt:lpstr>
      <vt:lpstr>Courier New</vt:lpstr>
      <vt:lpstr>Symbol</vt:lpstr>
      <vt:lpstr>Verdana</vt:lpstr>
      <vt:lpstr>2_Vlastní návrh</vt:lpstr>
      <vt:lpstr>PB071 – Programování v jazyce C</vt:lpstr>
      <vt:lpstr>Funkce, deklarace, definice</vt:lpstr>
      <vt:lpstr>Funkce - koncept</vt:lpstr>
      <vt:lpstr>Funkce - deklarace</vt:lpstr>
      <vt:lpstr>Funkce - definice</vt:lpstr>
      <vt:lpstr>Funkce - argumenty</vt:lpstr>
      <vt:lpstr>Způsob předávání funkčních argumentů</vt:lpstr>
      <vt:lpstr>Funkce – návratová hodnota</vt:lpstr>
      <vt:lpstr>Hlavičkové soubory</vt:lpstr>
      <vt:lpstr>Modulární programování</vt:lpstr>
      <vt:lpstr>Hlavičkové soubory – rozhraní (*.h)</vt:lpstr>
      <vt:lpstr>Implementace funkcí z rozhraní (*.c)</vt:lpstr>
      <vt:lpstr>Prezentace aplikace PowerPoint</vt:lpstr>
      <vt:lpstr>Dělení kódu na části - ukázka</vt:lpstr>
      <vt:lpstr>Dělení kódu na části - ukázka</vt:lpstr>
      <vt:lpstr>Prezentace aplikace PowerPoint</vt:lpstr>
      <vt:lpstr>Poznámky k provazování souborů</vt:lpstr>
      <vt:lpstr>PB071 Prednaska 03 – Funkce a soubory</vt:lpstr>
      <vt:lpstr>Realizace objektů v paměti, ukazatel</vt:lpstr>
      <vt:lpstr>Pamět</vt:lpstr>
      <vt:lpstr>Organizace paměti</vt:lpstr>
      <vt:lpstr>Rámec na zásobníku (stack frame)</vt:lpstr>
      <vt:lpstr>Proměnná – opakování</vt:lpstr>
      <vt:lpstr>Proměnná na zásobníku</vt:lpstr>
      <vt:lpstr>Operátor &amp;</vt:lpstr>
      <vt:lpstr>Proměnná typu ukazatel</vt:lpstr>
      <vt:lpstr>Proměnná typu ukazatel na typ</vt:lpstr>
      <vt:lpstr>Operátor dereference *</vt:lpstr>
      <vt:lpstr>Proměnné a ukazatele - ukázka</vt:lpstr>
      <vt:lpstr>Segmentation fault</vt:lpstr>
      <vt:lpstr>Více ukazatelů na stejné místo v paměti</vt:lpstr>
      <vt:lpstr>Častý problém</vt:lpstr>
      <vt:lpstr>Samostudium</vt:lpstr>
      <vt:lpstr>Problém s předáváním hodnotou</vt:lpstr>
      <vt:lpstr>Argumenty předávané hodnotou ukazatele</vt:lpstr>
      <vt:lpstr>Předáváním hodnotou ukazatele - ilustrace</vt:lpstr>
      <vt:lpstr>Předávání hodnotou a hodnotou ukazatele</vt:lpstr>
      <vt:lpstr>PB071 Prednaska 03 – Ukazatel, předávání argumentů funkce</vt:lpstr>
      <vt:lpstr>Jednorozměrné pole </vt:lpstr>
      <vt:lpstr>Jednorozměrné pole</vt:lpstr>
      <vt:lpstr>Jednorozměrné pole</vt:lpstr>
      <vt:lpstr>Zjištění velikosti pole</vt:lpstr>
      <vt:lpstr>Využití operátoru sizeof()</vt:lpstr>
      <vt:lpstr>Pole vs. hodnota</vt:lpstr>
      <vt:lpstr>Jaktože &amp;array == array ?</vt:lpstr>
      <vt:lpstr>Práce s poli </vt:lpstr>
      <vt:lpstr>Jednorozměrné pole</vt:lpstr>
      <vt:lpstr>Jednorozměrné pole – proměnná délka</vt:lpstr>
      <vt:lpstr>Ukazatelová aritmetika</vt:lpstr>
      <vt:lpstr>Ukazatelová aritmetika - ilustrace</vt:lpstr>
      <vt:lpstr>Demo ukazatelová aritmetika</vt:lpstr>
      <vt:lpstr>Ukazatelová aritmetika - otázky</vt:lpstr>
      <vt:lpstr>Typické problémy při práci s poli</vt:lpstr>
      <vt:lpstr>Tutoriál v češtině</vt:lpstr>
      <vt:lpstr>Shrnutí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Přednášky</dc:title>
  <dc:creator>Petr</dc:creator>
  <cp:lastModifiedBy>Petr Svenda</cp:lastModifiedBy>
  <cp:revision>2479</cp:revision>
  <cp:lastPrinted>2014-03-02T20:38:52Z</cp:lastPrinted>
  <dcterms:created xsi:type="dcterms:W3CDTF">2010-08-06T08:20:19Z</dcterms:created>
  <dcterms:modified xsi:type="dcterms:W3CDTF">2017-03-06T08:52:19Z</dcterms:modified>
</cp:coreProperties>
</file>